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64" r:id="rId3"/>
    <p:sldId id="1205" r:id="rId5"/>
    <p:sldId id="266" r:id="rId6"/>
    <p:sldId id="1231" r:id="rId7"/>
    <p:sldId id="1232" r:id="rId8"/>
    <p:sldId id="1233" r:id="rId9"/>
    <p:sldId id="1235" r:id="rId10"/>
    <p:sldId id="1234" r:id="rId11"/>
    <p:sldId id="267" r:id="rId12"/>
    <p:sldId id="1208" r:id="rId13"/>
    <p:sldId id="262" r:id="rId14"/>
    <p:sldId id="263" r:id="rId15"/>
    <p:sldId id="1213" r:id="rId16"/>
    <p:sldId id="265" r:id="rId17"/>
    <p:sldId id="282" r:id="rId18"/>
    <p:sldId id="1209" r:id="rId19"/>
    <p:sldId id="268" r:id="rId20"/>
    <p:sldId id="1212" r:id="rId21"/>
    <p:sldId id="1217" r:id="rId22"/>
    <p:sldId id="1218" r:id="rId23"/>
    <p:sldId id="1219" r:id="rId24"/>
    <p:sldId id="1220" r:id="rId25"/>
    <p:sldId id="1221" r:id="rId26"/>
    <p:sldId id="1206" r:id="rId27"/>
    <p:sldId id="277" r:id="rId28"/>
    <p:sldId id="1224" r:id="rId29"/>
    <p:sldId id="1225" r:id="rId30"/>
    <p:sldId id="283" r:id="rId31"/>
    <p:sldId id="1207" r:id="rId32"/>
    <p:sldId id="1210"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867" userDrawn="1">
          <p15:clr>
            <a:srgbClr val="A4A3A4"/>
          </p15:clr>
        </p15:guide>
        <p15:guide id="5" orient="horz" pos="4178" userDrawn="1">
          <p15:clr>
            <a:srgbClr val="A4A3A4"/>
          </p15:clr>
        </p15:guide>
        <p15:guide id="6" pos="3840" userDrawn="1">
          <p15:clr>
            <a:srgbClr val="A4A3A4"/>
          </p15:clr>
        </p15:guide>
        <p15:guide id="7" pos="2094" userDrawn="1">
          <p15:clr>
            <a:srgbClr val="A4A3A4"/>
          </p15:clr>
        </p15:guide>
        <p15:guide id="8" pos="5586" userDrawn="1">
          <p15:clr>
            <a:srgbClr val="A4A3A4"/>
          </p15:clr>
        </p15:guide>
        <p15:guide id="9" orient="horz" pos="2931" userDrawn="1">
          <p15:clr>
            <a:srgbClr val="A4A3A4"/>
          </p15:clr>
        </p15:guide>
        <p15:guide id="10" pos="69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riya Dzhulianna" initials="KD"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DEC"/>
    <a:srgbClr val="6F26E2"/>
    <a:srgbClr val="1EA360"/>
    <a:srgbClr val="FD645A"/>
    <a:srgbClr val="040A19"/>
    <a:srgbClr val="242425"/>
    <a:srgbClr val="1F2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0298" autoAdjust="0"/>
  </p:normalViewPr>
  <p:slideViewPr>
    <p:cSldViewPr snapToGrid="0" showGuides="1">
      <p:cViewPr varScale="1">
        <p:scale>
          <a:sx n="103" d="100"/>
          <a:sy n="103" d="100"/>
        </p:scale>
        <p:origin x="624" y="78"/>
      </p:cViewPr>
      <p:guideLst>
        <p:guide orient="horz" pos="867"/>
        <p:guide orient="horz" pos="4178"/>
        <p:guide pos="3840"/>
        <p:guide pos="2094"/>
        <p:guide pos="5586"/>
        <p:guide orient="horz" pos="2931"/>
        <p:guide pos="6947"/>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p:cViewPr varScale="1">
        <p:scale>
          <a:sx n="94" d="100"/>
          <a:sy n="94" d="100"/>
        </p:scale>
        <p:origin x="240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4E38C-FC57-6F42-8538-2355F1313E5E}" type="datetimeFigureOut">
              <a:rPr lang="ru-RU" smtClean="0"/>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1D5AD-1618-4245-88DB-389028BA512A}" type="slidenum">
              <a:rPr lang="ru-RU" smtClean="0"/>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roc" panose="020B0502020203020203" pitchFamily="34"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roc" panose="020B0502020203020203" pitchFamily="34" charset="0"/>
              </a:defRPr>
            </a:lvl1pPr>
          </a:lstStyle>
          <a:p>
            <a:fld id="{4F52665A-1A5B-4097-9E46-8A6EE958CE8C}" type="datetimeFigureOut">
              <a:rPr lang="ru-RU" smtClean="0"/>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roc" panose="020B0502020203020203" pitchFamily="34"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roc" panose="020B0502020203020203" pitchFamily="34" charset="0"/>
              </a:defRPr>
            </a:lvl1pPr>
          </a:lstStyle>
          <a:p>
            <a:fld id="{D3194510-4DFF-4EE5-8960-AACFA22B1AD6}" type="slidenum">
              <a:rPr lang="ru-RU" smtClean="0"/>
            </a:fld>
            <a:endParaRPr lang="ru-R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roc" panose="020B050202020302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4" Type="http://schemas.openxmlformats.org/officeDocument/2006/relationships/hyperlink" Target="https://proglib.io/p/django-sources/" TargetMode="External"/><Relationship Id="rId3" Type="http://schemas.openxmlformats.org/officeDocument/2006/relationships/hyperlink" Target="https://proglib.io/p/python-web-development/"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panose="020B0604020202020204"/>
              <a:buNone/>
            </a:pPr>
            <a:br>
              <a:rPr lang="ru-RU" dirty="0"/>
            </a:br>
            <a:br>
              <a:rPr lang="ru-RU" dirty="0"/>
            </a:br>
            <a:r>
              <a:rPr lang="ru-RU" dirty="0">
                <a:solidFill>
                  <a:srgbClr val="333333"/>
                </a:solidFill>
              </a:rPr>
              <a:t>«Важно не путать дата-</a:t>
            </a:r>
            <a:r>
              <a:rPr lang="ru-RU" dirty="0" err="1">
                <a:solidFill>
                  <a:srgbClr val="333333"/>
                </a:solidFill>
              </a:rPr>
              <a:t>саентиста</a:t>
            </a:r>
            <a:r>
              <a:rPr lang="ru-RU" dirty="0">
                <a:solidFill>
                  <a:srgbClr val="333333"/>
                </a:solidFill>
              </a:rPr>
              <a:t> и дата-аналитика. Первый — это программист, знающий определенный набор языков и алгоритмов. Он решает поставленную техническую задачу. А дата-аналитик ставит эту задачу и переводит результат на язык бизнеса. Для этого нужно развивать гибкие навыки: работа с требованиями, визуализация данных, переговоры. То есть понимать самому и уметь объяснить, что дает бизнесу ваша аналитика.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panose="020B0604020202020204"/>
              <a:buNone/>
            </a:pPr>
            <a:fld id="{00000000-1234-1234-1234-123412341234}" type="slidenum">
              <a:rPr lang="ru-RU">
                <a:latin typeface="Arial" panose="020B0604020202020204"/>
                <a:ea typeface="Arial" panose="020B0604020202020204"/>
                <a:cs typeface="Arial" panose="020B0604020202020204"/>
                <a:sym typeface="Arial" panose="020B0604020202020204"/>
              </a:rPr>
            </a:fld>
            <a:endParaRPr>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buFont typeface="Arial" panose="020B0604020202020204" pitchFamily="34" charset="0"/>
              <a:buChar char="•"/>
            </a:pPr>
            <a:r>
              <a:rPr lang="ru-RU" b="1" i="0" dirty="0">
                <a:solidFill>
                  <a:srgbClr val="333333"/>
                </a:solidFill>
                <a:effectLst/>
                <a:latin typeface="var(--suisse-intl)"/>
              </a:rPr>
              <a:t>Получить выгрузку данных для определенных целей</a:t>
            </a:r>
            <a:br>
              <a:rPr lang="ru-RU" b="0" i="0" dirty="0">
                <a:solidFill>
                  <a:srgbClr val="333333"/>
                </a:solidFill>
                <a:effectLst/>
                <a:latin typeface="William Text Pro"/>
              </a:rPr>
            </a:br>
            <a:r>
              <a:rPr lang="ru-RU" b="0" i="0" dirty="0">
                <a:solidFill>
                  <a:srgbClr val="333333"/>
                </a:solidFill>
                <a:effectLst/>
                <a:latin typeface="William Text Pro"/>
              </a:rPr>
              <a:t>Бухгалтерии нужен список сотрудников, у которых в семье пятеро детей, — специалист делает выгрузку из базы данных.</a:t>
            </a:r>
            <a:br>
              <a:rPr lang="ru-RU" b="0" i="0" dirty="0">
                <a:solidFill>
                  <a:srgbClr val="333333"/>
                </a:solidFill>
                <a:effectLst/>
                <a:latin typeface="William Text Pro"/>
              </a:rPr>
            </a:br>
            <a:r>
              <a:rPr lang="ru-RU" b="1" i="0" dirty="0">
                <a:solidFill>
                  <a:srgbClr val="333333"/>
                </a:solidFill>
                <a:effectLst/>
                <a:latin typeface="var(--suisse-intl)"/>
              </a:rPr>
              <a:t>Провести А/B-тестирование</a:t>
            </a:r>
            <a:br>
              <a:rPr lang="ru-RU" b="0" i="0" dirty="0">
                <a:solidFill>
                  <a:srgbClr val="333333"/>
                </a:solidFill>
                <a:effectLst/>
                <a:latin typeface="William Text Pro"/>
              </a:rPr>
            </a:br>
            <a:r>
              <a:rPr lang="ru-RU" b="0" i="0" dirty="0">
                <a:solidFill>
                  <a:srgbClr val="333333"/>
                </a:solidFill>
                <a:effectLst/>
                <a:latin typeface="William Text Pro"/>
              </a:rPr>
              <a:t>Нужно выяснить, как пользователи реагируют на то, какого цвета кнопка, зеленого или красного. Аналитик тестирует два прототипа. Часть пользователей видят прототип с зеленой кнопкой, другие — с красной. Он смотрит, как реагировали пользователи, проверяет, было ли различие статистически значимо. В итоге — рекомендует решение, которое проверил в ходе теста: внедрить зеленую или красную кнопку.</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Провести исследования</a:t>
            </a:r>
            <a:br>
              <a:rPr lang="ru-RU" b="0" i="0" dirty="0">
                <a:solidFill>
                  <a:srgbClr val="333333"/>
                </a:solidFill>
                <a:effectLst/>
                <a:latin typeface="William Text Pro"/>
              </a:rPr>
            </a:br>
            <a:r>
              <a:rPr lang="ru-RU" b="0" i="0" dirty="0">
                <a:solidFill>
                  <a:srgbClr val="333333"/>
                </a:solidFill>
                <a:effectLst/>
                <a:latin typeface="William Text Pro"/>
              </a:rPr>
              <a:t>Конкретного вопроса от бизнеса нет, но нужен </a:t>
            </a:r>
            <a:r>
              <a:rPr lang="ru-RU" b="0" i="0" dirty="0" err="1">
                <a:solidFill>
                  <a:srgbClr val="333333"/>
                </a:solidFill>
                <a:effectLst/>
                <a:latin typeface="William Text Pro"/>
              </a:rPr>
              <a:t>ресерч</a:t>
            </a:r>
            <a:r>
              <a:rPr lang="ru-RU" b="0" i="0" dirty="0">
                <a:solidFill>
                  <a:srgbClr val="333333"/>
                </a:solidFill>
                <a:effectLst/>
                <a:latin typeface="William Text Pro"/>
              </a:rPr>
              <a:t>: взять внешние или внутренние данные, исследовать, найти аномалии или инсайты, провести пиар-исследование.</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Просчитать, какой вариант выгоднее</a:t>
            </a:r>
            <a:br>
              <a:rPr lang="ru-RU" b="0" i="0" dirty="0">
                <a:solidFill>
                  <a:srgbClr val="333333"/>
                </a:solidFill>
                <a:effectLst/>
                <a:latin typeface="William Text Pro"/>
              </a:rPr>
            </a:br>
            <a:r>
              <a:rPr lang="ru-RU" b="0" i="0" dirty="0">
                <a:solidFill>
                  <a:srgbClr val="333333"/>
                </a:solidFill>
                <a:effectLst/>
                <a:latin typeface="William Text Pro"/>
              </a:rPr>
              <a:t>Юнит-экономика: расчет РОИ, инвестиционного потенциала. Оценить окупаемость рекламной кампании или скорректировать бизнес-модель.</a:t>
            </a:r>
            <a:endParaRPr lang="ru-RU" b="0" i="0" dirty="0">
              <a:solidFill>
                <a:srgbClr val="333333"/>
              </a:solidFill>
              <a:effectLst/>
              <a:latin typeface="William Text Pro"/>
            </a:endParaRPr>
          </a:p>
          <a:p>
            <a:pPr algn="l">
              <a:buFont typeface="Arial" panose="020B0604020202020204" pitchFamily="34" charset="0"/>
              <a:buChar char="•"/>
            </a:pPr>
            <a:r>
              <a:rPr lang="ru-RU" b="1" i="0" dirty="0">
                <a:solidFill>
                  <a:srgbClr val="333333"/>
                </a:solidFill>
                <a:effectLst/>
                <a:latin typeface="var(--suisse-intl)"/>
              </a:rPr>
              <a:t>Выяснить, какой товар и в какое время больше покупают</a:t>
            </a:r>
            <a:br>
              <a:rPr lang="ru-RU" b="0" i="0" dirty="0">
                <a:solidFill>
                  <a:srgbClr val="333333"/>
                </a:solidFill>
                <a:effectLst/>
                <a:latin typeface="William Text Pro"/>
              </a:rPr>
            </a:br>
            <a:r>
              <a:rPr lang="ru-RU" b="0" i="0" dirty="0">
                <a:solidFill>
                  <a:srgbClr val="333333"/>
                </a:solidFill>
                <a:effectLst/>
                <a:latin typeface="William Text Pro"/>
              </a:rPr>
              <a:t>Взять группу товаров и посмотреть, есть ли сезонные всплески интереса, сравнить с другими группами.</a:t>
            </a:r>
            <a:endParaRPr lang="ru-RU" b="0" i="0" dirty="0">
              <a:solidFill>
                <a:srgbClr val="333333"/>
              </a:solidFill>
              <a:effectLst/>
              <a:latin typeface="William Text Pro"/>
            </a:endParaRPr>
          </a:p>
          <a:p>
            <a:endParaRPr lang="ru-R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отличную математическую базу – за аналитиком не хочется перепроверять выкладки и формулы,</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понимать базовую теорию вероятности и математическую статистику – нужно уметь проверять гипотезы, понимать ошибки разного рода, зависимость / независимость испытаний и т. д.</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 если аналитик использует метод или алгоритм, он должен знать область его применимости,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 реже, чем другие люди попадаться в ловушки когнитивных искажений,</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 уметь оцифровывать пользовательский опыт в метриках, а также видеть за метриками пользователей, пытающихся решить определенную задачу,</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 уметь оцифровывать бизнес-процессы компании и изменения рынка, связать это воедино с продуктом и пользователями,</a:t>
            </a:r>
            <a:endParaRPr dirty="0"/>
          </a:p>
          <a:p>
            <a:pPr marL="0" lvl="0" indent="-76200" algn="l" rtl="0">
              <a:spcBef>
                <a:spcPts val="0"/>
              </a:spcBef>
              <a:spcAft>
                <a:spcPts val="0"/>
              </a:spcAft>
              <a:buClr>
                <a:srgbClr val="000000"/>
              </a:buClr>
              <a:buSzPts val="1200"/>
              <a:buFont typeface="Arial" panose="020B0604020202020204"/>
              <a:buChar char="•"/>
            </a:pPr>
            <a:r>
              <a:rPr lang="ru-RU" b="0" i="0" dirty="0">
                <a:solidFill>
                  <a:srgbClr val="000000"/>
                </a:solidFill>
                <a:latin typeface="Arial" panose="020B0604020202020204"/>
                <a:ea typeface="Arial" panose="020B0604020202020204"/>
                <a:cs typeface="Arial" panose="020B0604020202020204"/>
                <a:sym typeface="Arial" panose="020B0604020202020204"/>
              </a:rPr>
              <a:t>быть технарём – аналитик не обязан программировать как разработчик (эффективно, отказоустойчиво и масштабируемо), но у него не должно быть технических </a:t>
            </a:r>
            <a:r>
              <a:rPr lang="ru-RU" b="0" i="0" dirty="0" err="1">
                <a:solidFill>
                  <a:srgbClr val="000000"/>
                </a:solidFill>
                <a:latin typeface="Arial" panose="020B0604020202020204"/>
                <a:ea typeface="Arial" panose="020B0604020202020204"/>
                <a:cs typeface="Arial" panose="020B0604020202020204"/>
                <a:sym typeface="Arial" panose="020B0604020202020204"/>
              </a:rPr>
              <a:t>блокеров</a:t>
            </a:r>
            <a:r>
              <a:rPr lang="ru-RU" b="0" i="0" dirty="0">
                <a:solidFill>
                  <a:srgbClr val="000000"/>
                </a:solidFill>
                <a:latin typeface="Arial" panose="020B0604020202020204"/>
                <a:ea typeface="Arial" panose="020B0604020202020204"/>
                <a:cs typeface="Arial" panose="020B0604020202020204"/>
                <a:sym typeface="Arial" panose="020B0604020202020204"/>
              </a:rPr>
              <a:t> для того, чтобы решать задачи бизнеса: почитать документацию, сходить в какую-то новую БД и вытащить нужные данные, написать парсер, воспользоваться каким-то API для автоматизации и т. д.</a:t>
            </a:r>
            <a:endParaRPr dirty="0"/>
          </a:p>
          <a:p>
            <a:pPr marL="0" lvl="0" indent="0" algn="l" rtl="0">
              <a:spcBef>
                <a:spcPts val="0"/>
              </a:spcBef>
              <a:spcAft>
                <a:spcPts val="0"/>
              </a:spcAft>
              <a:buNone/>
            </a:pPr>
            <a:endParaRPr dirty="0"/>
          </a:p>
        </p:txBody>
      </p:sp>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6"/>
        <p:cNvGrpSpPr/>
        <p:nvPr/>
      </p:nvGrpSpPr>
      <p:grpSpPr>
        <a:xfrm>
          <a:off x="0" y="0"/>
          <a:ext cx="0" cy="0"/>
          <a:chOff x="0" y="0"/>
          <a:chExt cx="0" cy="0"/>
        </a:xfrm>
      </p:grpSpPr>
      <p:sp>
        <p:nvSpPr>
          <p:cNvPr id="367" name="Google Shape;36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
        <p:nvSpPr>
          <p:cNvPr id="369" name="Google Shape;36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latin typeface="Croc" panose="020B0502020203020203" pitchFamily="34" charset="0"/>
              </a:rPr>
            </a:fld>
            <a:endParaRPr dirty="0">
              <a:latin typeface="Croc" panose="020B0502020203020203"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5" name="Google Shape;23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endParaRPr lang="ru-RU" b="0" i="0" dirty="0">
              <a:solidFill>
                <a:srgbClr val="333333"/>
              </a:solidFill>
              <a:effectLst/>
              <a:latin typeface="William Text Pro"/>
            </a:endParaRPr>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Хотим определять спам — нужны примеры спам-писем, предсказывать курс акций — нужна история цен, узнать интересы пользователя — нужны его лайки или посты. Данных нужно как можно больше. Десятки тысяч примеров — это самый злой минимум для отчаянных.</a:t>
            </a:r>
            <a:endParaRPr lang="ru-RU" b="0" i="0" dirty="0">
              <a:solidFill>
                <a:srgbClr val="464848"/>
              </a:solidFill>
              <a:effectLst/>
              <a:latin typeface="Merriweather"/>
            </a:endParaRPr>
          </a:p>
          <a:p>
            <a:pPr algn="l"/>
            <a:r>
              <a:rPr lang="ru-RU" b="0" i="0" dirty="0">
                <a:solidFill>
                  <a:srgbClr val="464848"/>
                </a:solidFill>
                <a:effectLst/>
                <a:latin typeface="Merriweather"/>
              </a:rPr>
              <a:t>Данные собирают как могут. Кто-то вручную — получается дольше, меньше, зато без ошибок. Кто-то автоматически — просто сливает машине всё, что нашлось, и верит в лучшее. Самые хитрые, типа </a:t>
            </a:r>
            <a:r>
              <a:rPr lang="ru-RU" b="0" i="0" dirty="0" err="1">
                <a:solidFill>
                  <a:srgbClr val="464848"/>
                </a:solidFill>
                <a:effectLst/>
                <a:latin typeface="Merriweather"/>
              </a:rPr>
              <a:t>гугла</a:t>
            </a:r>
            <a:r>
              <a:rPr lang="ru-RU" b="0" i="0" dirty="0">
                <a:solidFill>
                  <a:srgbClr val="464848"/>
                </a:solidFill>
                <a:effectLst/>
                <a:latin typeface="Merriweather"/>
              </a:rPr>
              <a:t>, используют своих же пользователей для бесплатной разметки. Вспомните </a:t>
            </a:r>
            <a:r>
              <a:rPr lang="ru-RU" b="0" i="0" dirty="0" err="1">
                <a:solidFill>
                  <a:srgbClr val="464848"/>
                </a:solidFill>
                <a:effectLst/>
                <a:latin typeface="Merriweather"/>
              </a:rPr>
              <a:t>ReCaptcha</a:t>
            </a:r>
            <a:r>
              <a:rPr lang="ru-RU" b="0" i="0" dirty="0">
                <a:solidFill>
                  <a:srgbClr val="464848"/>
                </a:solidFill>
                <a:effectLst/>
                <a:latin typeface="Merriweather"/>
              </a:rPr>
              <a:t>, которая иногда требует «найти на фотографии все дорожные знаки» — это оно и есть.</a:t>
            </a:r>
            <a:endParaRPr lang="ru-RU" b="0" i="0" dirty="0">
              <a:solidFill>
                <a:srgbClr val="464848"/>
              </a:solidFill>
              <a:effectLst/>
              <a:latin typeface="Merriweather"/>
            </a:endParaRPr>
          </a:p>
          <a:p>
            <a:pPr algn="l"/>
            <a:r>
              <a:rPr lang="ru-RU" b="0" i="0" dirty="0">
                <a:solidFill>
                  <a:srgbClr val="464848"/>
                </a:solidFill>
                <a:effectLst/>
                <a:latin typeface="Merriweather"/>
              </a:rPr>
              <a:t>За хорошими наборами данных (</a:t>
            </a:r>
            <a:r>
              <a:rPr lang="ru-RU" b="0" i="0" dirty="0" err="1">
                <a:solidFill>
                  <a:srgbClr val="464848"/>
                </a:solidFill>
                <a:effectLst/>
                <a:latin typeface="Merriweather"/>
              </a:rPr>
              <a:t>датасетами</a:t>
            </a:r>
            <a:r>
              <a:rPr lang="ru-RU" b="0" i="0" dirty="0">
                <a:solidFill>
                  <a:srgbClr val="464848"/>
                </a:solidFill>
                <a:effectLst/>
                <a:latin typeface="Merriweather"/>
              </a:rPr>
              <a:t>) идёт большая охота. Крупные компании, бывает, раскрывают свои алгоритмы, но </a:t>
            </a:r>
            <a:r>
              <a:rPr lang="ru-RU" b="0" i="0" dirty="0" err="1">
                <a:solidFill>
                  <a:srgbClr val="464848"/>
                </a:solidFill>
                <a:effectLst/>
                <a:latin typeface="Merriweather"/>
              </a:rPr>
              <a:t>датасеты</a:t>
            </a:r>
            <a:r>
              <a:rPr lang="ru-RU" b="0" i="0" dirty="0">
                <a:solidFill>
                  <a:srgbClr val="464848"/>
                </a:solidFill>
                <a:effectLst/>
                <a:latin typeface="Merriweather"/>
              </a:rPr>
              <a:t> — крайне редко.</a:t>
            </a:r>
            <a:endParaRPr lang="ru-RU" b="0" i="0" dirty="0">
              <a:solidFill>
                <a:srgbClr val="464848"/>
              </a:solidFill>
              <a:effectLst/>
              <a:latin typeface="Merriweather"/>
            </a:endParaRPr>
          </a:p>
          <a:p>
            <a:r>
              <a:rPr lang="ru-RU" b="0" i="0" dirty="0">
                <a:solidFill>
                  <a:srgbClr val="464848"/>
                </a:solidFill>
                <a:effectLst/>
                <a:latin typeface="Merriweather"/>
              </a:rPr>
              <a:t>Мы называем их фичами (</a:t>
            </a:r>
            <a:r>
              <a:rPr lang="ru-RU" b="0" i="0" dirty="0" err="1">
                <a:solidFill>
                  <a:srgbClr val="464848"/>
                </a:solidFill>
                <a:effectLst/>
                <a:latin typeface="Merriweather"/>
              </a:rPr>
              <a:t>features</a:t>
            </a:r>
            <a:r>
              <a:rPr lang="ru-RU" b="0" i="0" dirty="0">
                <a:solidFill>
                  <a:srgbClr val="464848"/>
                </a:solidFill>
                <a:effectLst/>
                <a:latin typeface="Merriweather"/>
              </a:rPr>
              <a:t>), так что ненавистникам англицизмов придётся страдать. Фичи, свойства, характеристики, признаки — ими могут быть пробег автомобиля, пол пользователя, цена акций, даже счетчик частоты появления слова в тексте может быть фичей.</a:t>
            </a:r>
            <a:endParaRPr lang="ru-RU" b="0" i="0" dirty="0">
              <a:solidFill>
                <a:srgbClr val="464848"/>
              </a:solidFill>
              <a:effectLst/>
              <a:latin typeface="Merriweather"/>
            </a:endParaRPr>
          </a:p>
          <a:p>
            <a:r>
              <a:rPr lang="ru-RU" b="0" i="0" dirty="0">
                <a:solidFill>
                  <a:srgbClr val="464848"/>
                </a:solidFill>
                <a:effectLst/>
                <a:latin typeface="Merriweather"/>
              </a:rPr>
              <a:t>Машина должна знать, на что ей конкретно смотреть. Хорошо, когда данные просто лежат в табличках — названия их колонок и есть фичи. А если у нас сто гигабайт картинок с котами? Когда признаков много, модель работает медленно и неэффективно. Зачастую отбор правильных фич занимает больше времени, чем всё остальное обучение. </a:t>
            </a:r>
            <a:r>
              <a:rPr lang="ru-RU" b="0" i="0" dirty="0">
                <a:solidFill>
                  <a:srgbClr val="EEEEEE"/>
                </a:solidFill>
                <a:effectLst/>
                <a:latin typeface="Merriweather"/>
              </a:rPr>
              <a:t>Алгоритм</a:t>
            </a:r>
            <a:r>
              <a:rPr lang="ru-RU" b="0" i="0" dirty="0">
                <a:solidFill>
                  <a:srgbClr val="464848"/>
                </a:solidFill>
                <a:effectLst/>
                <a:latin typeface="Merriweather"/>
              </a:rPr>
              <a:t> Одну задачу можно решить разными методами примерно всегда. От выбора метода зависит точность, скорость работы и размер готовой модели. Но есть один нюанс: если данные говно, даже самый лучший алгоритм не поможет. Не зацикливайтесь на процентах, лучше соберите побольше данных.</a:t>
            </a:r>
            <a:endParaRPr lang="ru-R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Искусственный интеллект — название всей области, как биология или химия.</a:t>
            </a:r>
            <a:endParaRPr lang="ru-RU" b="0" i="0" dirty="0">
              <a:solidFill>
                <a:srgbClr val="464848"/>
              </a:solidFill>
              <a:effectLst/>
              <a:latin typeface="Merriweather"/>
            </a:endParaRPr>
          </a:p>
          <a:p>
            <a:pPr algn="l"/>
            <a:r>
              <a:rPr lang="ru-RU" b="0" i="0" dirty="0">
                <a:solidFill>
                  <a:srgbClr val="464848"/>
                </a:solidFill>
                <a:effectLst/>
                <a:latin typeface="Merriweather"/>
              </a:rPr>
              <a:t>Машинное обучение — это раздел искусственного интеллекта. Важный, но не единственный.</a:t>
            </a:r>
            <a:endParaRPr lang="ru-RU" b="0" i="0" dirty="0">
              <a:solidFill>
                <a:srgbClr val="464848"/>
              </a:solidFill>
              <a:effectLst/>
              <a:latin typeface="Merriweather"/>
            </a:endParaRPr>
          </a:p>
          <a:p>
            <a:pPr algn="l"/>
            <a:r>
              <a:rPr lang="ru-RU" b="0" i="0" dirty="0">
                <a:solidFill>
                  <a:srgbClr val="464848"/>
                </a:solidFill>
                <a:effectLst/>
                <a:latin typeface="Merriweather"/>
              </a:rPr>
              <a:t>Нейросети — один из видов машинного обучения. Популярный, но есть и другие, не хуже.</a:t>
            </a:r>
            <a:endParaRPr lang="ru-RU" b="0" i="0" dirty="0">
              <a:solidFill>
                <a:srgbClr val="464848"/>
              </a:solidFill>
              <a:effectLst/>
              <a:latin typeface="Merriweather"/>
            </a:endParaRPr>
          </a:p>
          <a:p>
            <a:pPr algn="l"/>
            <a:r>
              <a:rPr lang="ru-RU" b="0" i="0" dirty="0">
                <a:solidFill>
                  <a:srgbClr val="464848"/>
                </a:solidFill>
                <a:effectLst/>
                <a:latin typeface="Merriweather"/>
              </a:rPr>
              <a:t>Глубокое обучение — архитектура нейросетей, один из подходов к их построению и обучению. На практике сегодня мало кто отличает, где глубокие нейросети, а где не очень. Говорят название конкретной сети и всё.</a:t>
            </a:r>
            <a:endParaRPr lang="ru-RU" b="0" i="0" dirty="0">
              <a:solidFill>
                <a:srgbClr val="464848"/>
              </a:solidFill>
              <a:effectLst/>
              <a:latin typeface="Merriweather"/>
            </a:endParaRPr>
          </a:p>
          <a:p>
            <a:pPr algn="l"/>
            <a:r>
              <a:rPr lang="ru-RU" b="0" i="0" dirty="0">
                <a:solidFill>
                  <a:srgbClr val="464848"/>
                </a:solidFill>
                <a:effectLst/>
                <a:latin typeface="Merriweather"/>
              </a:rPr>
              <a:t>Сравнивать можно только вещи одного уровня, иначе получается полный </a:t>
            </a:r>
            <a:r>
              <a:rPr lang="ru-RU" b="0" i="0" dirty="0" err="1">
                <a:solidFill>
                  <a:srgbClr val="464848"/>
                </a:solidFill>
                <a:effectLst/>
                <a:latin typeface="Merriweather"/>
              </a:rPr>
              <a:t>буллщит</a:t>
            </a:r>
            <a:r>
              <a:rPr lang="ru-RU" b="0" i="0" dirty="0">
                <a:solidFill>
                  <a:srgbClr val="464848"/>
                </a:solidFill>
                <a:effectLst/>
                <a:latin typeface="Merriweather"/>
              </a:rPr>
              <a:t> типа «что лучше: машина или колесо?» Не отождествляйте термины без причины, чтобы не выглядеть дурачком.</a:t>
            </a:r>
            <a:endParaRPr lang="ru-RU" b="0" i="0" dirty="0">
              <a:solidFill>
                <a:srgbClr val="464848"/>
              </a:solidFill>
              <a:effectLst/>
              <a:latin typeface="Merriweath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9" name="Google Shape;18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И да. Классифицировать алгоритмы можно десятком способов. Я выбрал этот, потому что он мне кажется самым удобным для повествования. Надо понимать, что не бывает так, чтобы задачу решал только один метод. Я буду упоминать известные примеры применений, но держите в уме, что «сын маминой подруги» всё это может решить нейросетями.</a:t>
            </a:r>
            <a:endParaRPr lang="en-US" b="0" i="0" dirty="0">
              <a:solidFill>
                <a:srgbClr val="464848"/>
              </a:solidFill>
              <a:effectLst/>
              <a:latin typeface="Merriweather"/>
            </a:endParaRPr>
          </a:p>
          <a:p>
            <a:pPr algn="l"/>
            <a:r>
              <a:rPr lang="ru-RU" b="0" i="0" dirty="0">
                <a:solidFill>
                  <a:srgbClr val="464848"/>
                </a:solidFill>
                <a:effectLst/>
                <a:latin typeface="Merriweather"/>
              </a:rPr>
              <a:t>Сегодня на классических алгоритмах держится добрая половина интернета. Когда вы встречаете блок «Рекомендованные статьи» на сайте, или банк блокирует все ваши деньги на карточке после первой же покупки кофе за границей — это почти всегда дело рук одного из этих алгоритмов.</a:t>
            </a:r>
            <a:endParaRPr lang="ru-RU" b="0" i="0" dirty="0">
              <a:solidFill>
                <a:srgbClr val="464848"/>
              </a:solidFill>
              <a:effectLst/>
              <a:latin typeface="Merriweather"/>
            </a:endParaRPr>
          </a:p>
          <a:p>
            <a:br>
              <a:rPr lang="ru-RU" dirty="0"/>
            </a:br>
            <a:r>
              <a:rPr lang="ru-RU" b="0" i="0" dirty="0">
                <a:solidFill>
                  <a:srgbClr val="464848"/>
                </a:solidFill>
                <a:effectLst/>
                <a:latin typeface="Merriweather"/>
              </a:rPr>
              <a:t>Да, крупные корпорации любят решать все проблемы нейросетями. Потому что лишние 2% точности для них легко конвертируются в дополнительные 2 миллиарда прибыли. Остальным же стоит включать голову. Когда задача решаема классическими методами, дешевле реализовать сколько-нибудь полезную для бизнеса систему на них, а потом думать об улучшениях. А если вы не решили задачу, то не решить её на 2% лучше вам не особо поможет.</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При всей своей популярности, классические алгоритмы настолько просты, что их легко объяснить даже ребёнку. Сегодня они как основы арифметики — пригождаются постоянно, но некоторые всё равно стали их забывать.</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Очевидно, что с учителем машина обучится быстрее и точнее, потому в боевых задачах его используют намного чаще. Эти задачи делятся на два типа: </a:t>
            </a:r>
            <a:r>
              <a:rPr lang="ru-RU" b="1" i="0" dirty="0">
                <a:solidFill>
                  <a:srgbClr val="464848"/>
                </a:solidFill>
                <a:effectLst/>
                <a:latin typeface="Merriweather"/>
              </a:rPr>
              <a:t>классификация — предсказание категории объекта, и регрессия — предсказание места на числовой прямой</a:t>
            </a:r>
            <a:r>
              <a:rPr lang="ru-RU" b="0" i="0" dirty="0">
                <a:solidFill>
                  <a:srgbClr val="464848"/>
                </a:solidFill>
                <a:effectLst/>
                <a:latin typeface="Merriweather"/>
              </a:rPr>
              <a:t>.</a:t>
            </a:r>
            <a:endParaRPr lang="ru-RU" b="0" i="0" dirty="0">
              <a:solidFill>
                <a:srgbClr val="464848"/>
              </a:solidFill>
              <a:effectLst/>
              <a:latin typeface="Merriweather"/>
            </a:endParaRPr>
          </a:p>
          <a:p>
            <a:br>
              <a:rPr lang="ru-RU" b="0" i="0" dirty="0">
                <a:solidFill>
                  <a:srgbClr val="464848"/>
                </a:solidFill>
                <a:effectLst/>
                <a:latin typeface="Merriweather"/>
              </a:rPr>
            </a:br>
            <a:endParaRPr lang="ru-RU" b="0" i="0" dirty="0">
              <a:solidFill>
                <a:srgbClr val="464848"/>
              </a:solidFill>
              <a:effectLst/>
              <a:latin typeface="Merriweath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pPr algn="l"/>
            <a:r>
              <a:rPr lang="ru-RU" b="0" i="0" dirty="0">
                <a:solidFill>
                  <a:srgbClr val="464848"/>
                </a:solidFill>
                <a:effectLst/>
                <a:latin typeface="Merriweather"/>
              </a:rPr>
              <a:t>Теперь к настоящим взрослым методам. Ансамбли и нейросети — наши главные бойцы на пути к неминуемой сингулярности. Сегодня они дают самые точные результаты и используются всеми крупными компаниями в </a:t>
            </a:r>
            <a:r>
              <a:rPr lang="ru-RU" b="0" i="0" dirty="0" err="1">
                <a:solidFill>
                  <a:srgbClr val="464848"/>
                </a:solidFill>
                <a:effectLst/>
                <a:latin typeface="Merriweather"/>
              </a:rPr>
              <a:t>продакшене</a:t>
            </a:r>
            <a:r>
              <a:rPr lang="ru-RU" b="0" i="0" dirty="0">
                <a:solidFill>
                  <a:srgbClr val="464848"/>
                </a:solidFill>
                <a:effectLst/>
                <a:latin typeface="Merriweather"/>
              </a:rPr>
              <a:t>. Только о нейросетях трещат на каждом углу, а слова «</a:t>
            </a:r>
            <a:r>
              <a:rPr lang="ru-RU" b="0" i="0" dirty="0" err="1">
                <a:solidFill>
                  <a:srgbClr val="464848"/>
                </a:solidFill>
                <a:effectLst/>
                <a:latin typeface="Merriweather"/>
              </a:rPr>
              <a:t>бустинг</a:t>
            </a:r>
            <a:r>
              <a:rPr lang="ru-RU" b="0" i="0" dirty="0">
                <a:solidFill>
                  <a:srgbClr val="464848"/>
                </a:solidFill>
                <a:effectLst/>
                <a:latin typeface="Merriweather"/>
              </a:rPr>
              <a:t>» и «</a:t>
            </a:r>
            <a:r>
              <a:rPr lang="ru-RU" b="0" i="0" dirty="0" err="1">
                <a:solidFill>
                  <a:srgbClr val="464848"/>
                </a:solidFill>
                <a:effectLst/>
                <a:latin typeface="Merriweather"/>
              </a:rPr>
              <a:t>бэггинг</a:t>
            </a:r>
            <a:r>
              <a:rPr lang="ru-RU" b="0" i="0" dirty="0">
                <a:solidFill>
                  <a:srgbClr val="464848"/>
                </a:solidFill>
                <a:effectLst/>
                <a:latin typeface="Merriweather"/>
              </a:rPr>
              <a:t>», наверное, пугают только хипстеров с </a:t>
            </a:r>
            <a:r>
              <a:rPr lang="ru-RU" b="0" i="0" dirty="0" err="1">
                <a:solidFill>
                  <a:srgbClr val="464848"/>
                </a:solidFill>
                <a:effectLst/>
                <a:latin typeface="Merriweather"/>
              </a:rPr>
              <a:t>теккранча</a:t>
            </a:r>
            <a:r>
              <a:rPr lang="ru-RU" b="0" i="0" dirty="0">
                <a:solidFill>
                  <a:srgbClr val="464848"/>
                </a:solidFill>
                <a:effectLst/>
                <a:latin typeface="Merriweather"/>
              </a:rPr>
              <a:t>.</a:t>
            </a:r>
            <a:endParaRPr lang="en-US" b="0" i="0" dirty="0">
              <a:solidFill>
                <a:srgbClr val="464848"/>
              </a:solidFill>
              <a:effectLst/>
              <a:latin typeface="Merriweather"/>
            </a:endParaRPr>
          </a:p>
          <a:p>
            <a:pPr algn="l"/>
            <a:endParaRPr lang="en-US" b="0" i="0" dirty="0">
              <a:solidFill>
                <a:srgbClr val="464848"/>
              </a:solidFill>
              <a:effectLst/>
              <a:latin typeface="Merriweather"/>
            </a:endParaRPr>
          </a:p>
          <a:p>
            <a:pPr algn="l"/>
            <a:r>
              <a:rPr lang="ru-RU" b="0" i="0" dirty="0">
                <a:solidFill>
                  <a:srgbClr val="464848"/>
                </a:solidFill>
                <a:effectLst/>
                <a:latin typeface="Merriweather"/>
              </a:rPr>
              <a:t>При всей их эффективности, идея до издевательства проста. Оказывается, если взять несколько не очень эффективных методов обучения и обучить исправлять ошибки друг друга, качество такой системы будет аж сильно выше, чем каждого из методов по отдельности.</a:t>
            </a:r>
            <a:endParaRPr lang="ru-RU" b="0" i="0" dirty="0">
              <a:solidFill>
                <a:srgbClr val="464848"/>
              </a:solidFill>
              <a:effectLst/>
              <a:latin typeface="Merriweather"/>
            </a:endParaRPr>
          </a:p>
          <a:p>
            <a:pPr algn="l"/>
            <a:br>
              <a:rPr lang="ru-RU" dirty="0"/>
            </a:br>
            <a:r>
              <a:rPr lang="ru-RU" b="0" i="0" dirty="0">
                <a:solidFill>
                  <a:srgbClr val="464848"/>
                </a:solidFill>
                <a:effectLst/>
                <a:latin typeface="Merriweather"/>
              </a:rPr>
              <a:t>Причём даже лучше, когда взятые алгоритмы максимально нестабильны и сильно плавают от входных данных. Поэтому чаще берут Регрессию и Деревья Решений, которым достаточно одной сильной аномалии в данных, чтобы поехала вся модель. А вот Байеса и K-NN не берут никогда — они хоть и тупые, но очень стабильные.</a:t>
            </a:r>
            <a:endParaRPr lang="en-US" b="0" i="0" dirty="0">
              <a:solidFill>
                <a:srgbClr val="464848"/>
              </a:solidFill>
              <a:effectLst/>
              <a:latin typeface="Merriweather"/>
            </a:endParaRPr>
          </a:p>
          <a:p>
            <a:endParaRPr lang="en-US" b="0" i="0" dirty="0">
              <a:solidFill>
                <a:srgbClr val="464848"/>
              </a:solidFill>
              <a:effectLst/>
              <a:latin typeface="Merriweather"/>
            </a:endParaRPr>
          </a:p>
          <a:p>
            <a:pPr algn="l"/>
            <a:r>
              <a:rPr lang="ru-RU" b="0" i="0" dirty="0">
                <a:solidFill>
                  <a:srgbClr val="464848"/>
                </a:solidFill>
                <a:effectLst/>
                <a:latin typeface="Merriweather"/>
              </a:rPr>
              <a:t>Ансамбль можно собрать как угодно, хоть случайно нарезать в тазик классификаторы и залить регрессией. За точность, правда, тогда никто не ручается. Потому есть три проверенных способа делать ансамбли.</a:t>
            </a:r>
            <a:endParaRPr lang="ru-RU" b="0" i="0" dirty="0">
              <a:solidFill>
                <a:srgbClr val="464848"/>
              </a:solidFill>
              <a:effectLst/>
              <a:latin typeface="Merriweather"/>
            </a:endParaRPr>
          </a:p>
          <a:p>
            <a:pPr indent="450215" algn="just">
              <a:lnSpc>
                <a:spcPct val="150000"/>
              </a:lnSpc>
            </a:pPr>
            <a:br>
              <a:rPr lang="ru-RU" dirty="0"/>
            </a:b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Стекинг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когда обучается несколько разных алгоритмов и передаются их результаты на вход последнему (как правило регрессии), который принимает итоговое решение. На практике применяется довольно редко, поскольку следующие два вида более эффективны.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обучение одним алгоритмом много раз на случайных выборках из исходных данных и последующем усреднении результатов, при этом данные в случайных выборках могут повторятся. Самым популярным примером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беггинга</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является алгоритм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Random Forest</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ru-RU" sz="1800" dirty="0" err="1">
                <a:effectLst/>
                <a:latin typeface="Times New Roman" panose="02020603050405020304" pitchFamily="18" charset="0"/>
                <a:ea typeface="Calibri" panose="020F0502020204030204" pitchFamily="34" charset="0"/>
                <a:cs typeface="Times New Roman" panose="02020603050405020304" pitchFamily="18" charset="0"/>
              </a:rPr>
              <a:t>беггинг</a:t>
            </a: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на деревьях схема которого приведена ниже: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0215" algn="just">
              <a:lnSpc>
                <a:spcPct val="150000"/>
              </a:lnSpc>
            </a:pPr>
            <a:r>
              <a:rPr lang="ru-RU"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 последовательное обучение алгоритмов, при этом выборки не случайны – в каждую новую выборку попадают часть данных, на которых алгоритм отработал неправильно, то есть происходит </a:t>
            </a:r>
            <a:r>
              <a:rPr lang="ru-RU" sz="1800" dirty="0" err="1">
                <a:effectLst/>
                <a:latin typeface="Times New Roman" panose="02020603050405020304" pitchFamily="18" charset="0"/>
                <a:ea typeface="Calibri" panose="020F0502020204030204" pitchFamily="34" charset="0"/>
              </a:rPr>
              <a:t>дообучение</a:t>
            </a:r>
            <a:r>
              <a:rPr lang="ru-RU" sz="1800" dirty="0">
                <a:effectLst/>
                <a:latin typeface="Times New Roman" panose="02020603050405020304" pitchFamily="18" charset="0"/>
                <a:ea typeface="Calibri" panose="020F0502020204030204" pitchFamily="34" charset="0"/>
              </a:rPr>
              <a:t> алгоритмов на ошибках предыдущего алгоритма. Среди всех методов, </a:t>
            </a:r>
            <a:r>
              <a:rPr lang="ru-RU" sz="1800" dirty="0" err="1">
                <a:effectLst/>
                <a:latin typeface="Times New Roman" panose="02020603050405020304" pitchFamily="18" charset="0"/>
                <a:ea typeface="Calibri" panose="020F0502020204030204" pitchFamily="34" charset="0"/>
              </a:rPr>
              <a:t>бустинг</a:t>
            </a:r>
            <a:r>
              <a:rPr lang="ru-RU" sz="1800" dirty="0">
                <a:effectLst/>
                <a:latin typeface="Times New Roman" panose="02020603050405020304" pitchFamily="18" charset="0"/>
                <a:ea typeface="Calibri" panose="020F0502020204030204" pitchFamily="34" charset="0"/>
              </a:rPr>
              <a:t>, в среднем, дает самые высокие результаты точности классификации, из минусов - не может быть распараллелен, но работает все равно быстрее чем нейросети </a:t>
            </a:r>
            <a:endParaRPr lang="ru-RU" b="0" i="0" dirty="0">
              <a:solidFill>
                <a:srgbClr val="464848"/>
              </a:solidFill>
              <a:effectLst/>
              <a:latin typeface="Merriweath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Интуитивно понятной, очевидной и почти неиспользуемой метрикой является </a:t>
            </a:r>
            <a:r>
              <a:rPr lang="ru-RU" b="0" i="0" dirty="0" err="1">
                <a:solidFill>
                  <a:srgbClr val="111111"/>
                </a:solidFill>
                <a:effectLst/>
                <a:latin typeface="-apple-system"/>
              </a:rPr>
              <a:t>accuracy</a:t>
            </a:r>
            <a:r>
              <a:rPr lang="ru-RU" b="0" i="0" dirty="0">
                <a:solidFill>
                  <a:srgbClr val="111111"/>
                </a:solidFill>
                <a:effectLst/>
                <a:latin typeface="-apple-system"/>
              </a:rPr>
              <a:t> — доля правильных ответов алгоритма:</a:t>
            </a:r>
            <a:endParaRPr lang="ru-RU" b="0" i="0" dirty="0">
              <a:solidFill>
                <a:srgbClr val="111111"/>
              </a:solidFill>
              <a:effectLst/>
              <a:latin typeface="-apple-system"/>
            </a:endParaRPr>
          </a:p>
          <a:p>
            <a:r>
              <a:rPr lang="ru-RU" b="0" i="0" dirty="0">
                <a:solidFill>
                  <a:srgbClr val="111111"/>
                </a:solidFill>
                <a:effectLst/>
                <a:latin typeface="-apple-system"/>
              </a:rPr>
              <a:t>Допустим, мы хотим оценить работу спам-фильтра почты. У нас есть 100 не-спам писем, 90 из которых наш классификатор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90,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10), и 10 спам-писем, 5 из которых классификатор также определил верно (</a:t>
            </a:r>
            <a:r>
              <a:rPr lang="ru-RU" b="0" i="0" dirty="0" err="1">
                <a:solidFill>
                  <a:srgbClr val="111111"/>
                </a:solidFill>
                <a:effectLst/>
                <a:latin typeface="-apple-system"/>
              </a:rPr>
              <a:t>True</a:t>
            </a:r>
            <a:r>
              <a:rPr lang="ru-RU" b="0" i="0" dirty="0">
                <a:solidFill>
                  <a:srgbClr val="111111"/>
                </a:solidFill>
                <a:effectLst/>
                <a:latin typeface="-apple-system"/>
              </a:rPr>
              <a:t> </a:t>
            </a:r>
            <a:r>
              <a:rPr lang="ru-RU" b="0" i="0" dirty="0" err="1">
                <a:solidFill>
                  <a:srgbClr val="111111"/>
                </a:solidFill>
                <a:effectLst/>
                <a:latin typeface="-apple-system"/>
              </a:rPr>
              <a:t>Positive</a:t>
            </a:r>
            <a:r>
              <a:rPr lang="ru-RU" b="0" i="0" dirty="0">
                <a:solidFill>
                  <a:srgbClr val="111111"/>
                </a:solidFill>
                <a:effectLst/>
                <a:latin typeface="-apple-system"/>
              </a:rPr>
              <a:t> = 5, </a:t>
            </a:r>
            <a:r>
              <a:rPr lang="ru-RU" b="0" i="0" dirty="0" err="1">
                <a:solidFill>
                  <a:srgbClr val="111111"/>
                </a:solidFill>
                <a:effectLst/>
                <a:latin typeface="-apple-system"/>
              </a:rPr>
              <a:t>False</a:t>
            </a:r>
            <a:r>
              <a:rPr lang="ru-RU" b="0" i="0" dirty="0">
                <a:solidFill>
                  <a:srgbClr val="111111"/>
                </a:solidFill>
                <a:effectLst/>
                <a:latin typeface="-apple-system"/>
              </a:rPr>
              <a:t> </a:t>
            </a:r>
            <a:r>
              <a:rPr lang="ru-RU" b="0" i="0" dirty="0" err="1">
                <a:solidFill>
                  <a:srgbClr val="111111"/>
                </a:solidFill>
                <a:effectLst/>
                <a:latin typeface="-apple-system"/>
              </a:rPr>
              <a:t>Negative</a:t>
            </a:r>
            <a:r>
              <a:rPr lang="ru-RU" b="0" i="0" dirty="0">
                <a:solidFill>
                  <a:srgbClr val="111111"/>
                </a:solidFill>
                <a:effectLst/>
                <a:latin typeface="-apple-system"/>
              </a:rPr>
              <a:t> = 5).</a:t>
            </a:r>
            <a:br>
              <a:rPr lang="ru-RU" dirty="0"/>
            </a:br>
            <a:r>
              <a:rPr lang="ru-RU" b="0" i="0" dirty="0">
                <a:solidFill>
                  <a:srgbClr val="111111"/>
                </a:solidFill>
                <a:effectLst/>
                <a:latin typeface="-apple-system"/>
              </a:rPr>
              <a:t>Тогда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r>
              <a:rPr lang="ru-RU" b="0" i="0" dirty="0">
                <a:solidFill>
                  <a:srgbClr val="111111"/>
                </a:solidFill>
                <a:effectLst/>
                <a:latin typeface="-apple-system"/>
              </a:rPr>
              <a:t>Однако если мы просто будем предсказывать все письма как не-спам, то получим более высокую </a:t>
            </a:r>
            <a:r>
              <a:rPr lang="ru-RU" b="0" i="0" dirty="0" err="1">
                <a:solidFill>
                  <a:srgbClr val="111111"/>
                </a:solidFill>
                <a:effectLst/>
                <a:latin typeface="-apple-system"/>
              </a:rPr>
              <a:t>accuracy</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Precision можно интерпретировать как долю объектов, названных классификатором положительными и при этом действительно являющимися положительными, а </a:t>
            </a:r>
            <a:r>
              <a:rPr lang="ru-RU" b="0" i="0" dirty="0" err="1">
                <a:solidFill>
                  <a:srgbClr val="111111"/>
                </a:solidFill>
                <a:effectLst/>
                <a:latin typeface="-apple-system"/>
              </a:rPr>
              <a:t>recall</a:t>
            </a:r>
            <a:r>
              <a:rPr lang="ru-RU" b="0" i="0" dirty="0">
                <a:solidFill>
                  <a:srgbClr val="111111"/>
                </a:solidFill>
                <a:effectLst/>
                <a:latin typeface="-apple-system"/>
              </a:rPr>
              <a:t> показывает, какую долю объектов положительного класса из всех объектов положительного класса нашел алгоритм.</a:t>
            </a:r>
            <a:endParaRPr lang="ru-RU" b="0" i="0" dirty="0">
              <a:solidFill>
                <a:srgbClr val="111111"/>
              </a:solidFill>
              <a:effectLst/>
              <a:latin typeface="-apple-system"/>
            </a:endParaRPr>
          </a:p>
          <a:p>
            <a:r>
              <a:rPr lang="ru-RU" b="0" i="0" dirty="0">
                <a:solidFill>
                  <a:srgbClr val="111111"/>
                </a:solidFill>
                <a:effectLst/>
                <a:latin typeface="-apple-system"/>
              </a:rPr>
              <a:t>При этом, наша модель совершенно не обладает никакой предсказательной силой, так как изначально мы хотели определять письма со спамом. Преодолеть это нам поможет переход с общей для всех классов метрики к отдельным показателям качества классов.</a:t>
            </a:r>
            <a:br>
              <a:rPr lang="ru-RU" dirty="0"/>
            </a:br>
            <a:endParaRPr lang="ru-RU" b="0" i="0" dirty="0">
              <a:solidFill>
                <a:srgbClr val="111111"/>
              </a:solidFill>
              <a:effectLst/>
              <a:latin typeface="-apple-system"/>
            </a:endParaRPr>
          </a:p>
          <a:p>
            <a:br>
              <a:rPr lang="ru-RU" dirty="0"/>
            </a:br>
            <a:endParaRPr lang="ru-RU" dirty="0"/>
          </a:p>
        </p:txBody>
      </p:sp>
      <p:sp>
        <p:nvSpPr>
          <p:cNvPr id="4" name="Номер слайда 3"/>
          <p:cNvSpPr>
            <a:spLocks noGrp="1"/>
          </p:cNvSpPr>
          <p:nvPr>
            <p:ph type="sldNum" sz="quarter" idx="5"/>
          </p:nvPr>
        </p:nvSpPr>
        <p:spPr/>
        <p:txBody>
          <a:bodyPr/>
          <a:lstStyle/>
          <a:p>
            <a:fld id="{D3194510-4DFF-4EE5-8960-AACFA22B1AD6}" type="slidenum">
              <a:rPr lang="ru-RU" smtClean="0"/>
            </a:fld>
            <a:endParaRPr lang="ru-R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a:t>Титульник</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во время рождественских каникул, когда его исследовательская лаборатория была закрыта и ему просто некуда было деваться. </a:t>
            </a:r>
            <a:endParaRPr dirty="0"/>
          </a:p>
          <a:p>
            <a:pPr marL="0" marR="0" lvl="0" indent="0" algn="l" rtl="0">
              <a:lnSpc>
                <a:spcPct val="100000"/>
              </a:lnSpc>
              <a:spcBef>
                <a:spcPts val="0"/>
              </a:spcBef>
              <a:spcAft>
                <a:spcPts val="0"/>
              </a:spcAft>
              <a:buClr>
                <a:srgbClr val="000000"/>
              </a:buClr>
              <a:buSzPts val="1200"/>
              <a:buFont typeface="Arial" panose="020B0604020202020204"/>
              <a:buNone/>
            </a:pPr>
            <a:r>
              <a:rPr lang="ru-RU" sz="1200" b="0" i="0" dirty="0">
                <a:solidFill>
                  <a:srgbClr val="000000"/>
                </a:solidFill>
                <a:latin typeface="Arial" panose="020B0604020202020204"/>
                <a:ea typeface="Arial" panose="020B0604020202020204"/>
                <a:cs typeface="Arial" panose="020B0604020202020204"/>
                <a:sym typeface="Arial" panose="020B0604020202020204"/>
              </a:rPr>
              <a:t>Он позаимствовал многие средства программирования, присущие другим языкам.</a:t>
            </a:r>
            <a:br>
              <a:rPr lang="ru-RU" sz="1200" b="0" i="0" dirty="0">
                <a:solidFill>
                  <a:srgbClr val="000000"/>
                </a:solidFill>
                <a:latin typeface="Arial" panose="020B0604020202020204"/>
                <a:ea typeface="Arial" panose="020B0604020202020204"/>
                <a:cs typeface="Arial" panose="020B0604020202020204"/>
                <a:sym typeface="Arial" panose="020B0604020202020204"/>
              </a:rPr>
            </a:br>
            <a:r>
              <a:rPr lang="ru-RU" sz="1200" b="0" i="0" dirty="0">
                <a:solidFill>
                  <a:srgbClr val="000000"/>
                </a:solidFill>
                <a:latin typeface="Arial" panose="020B0604020202020204"/>
                <a:ea typeface="Arial" panose="020B0604020202020204"/>
                <a:cs typeface="Arial" panose="020B0604020202020204"/>
                <a:sym typeface="Arial" panose="020B0604020202020204"/>
              </a:rPr>
              <a:t>В 1991 г. после испытаний и экспериментов в узком кругу друзей и коллег по работе, Python был размещен для общего доступа на суд широкой общественности.</a:t>
            </a:r>
            <a:br>
              <a:rPr lang="ru-RU" sz="1200" b="0" i="0" dirty="0">
                <a:solidFill>
                  <a:srgbClr val="000000"/>
                </a:solidFill>
                <a:latin typeface="Arial" panose="020B0604020202020204"/>
                <a:ea typeface="Arial" panose="020B0604020202020204"/>
                <a:cs typeface="Arial" panose="020B0604020202020204"/>
                <a:sym typeface="Arial" panose="020B0604020202020204"/>
              </a:rPr>
            </a:br>
            <a:endParaRPr sz="1200"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b="0" i="0" dirty="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b="0" i="0" dirty="0">
                <a:solidFill>
                  <a:srgbClr val="000000"/>
                </a:solidFill>
                <a:latin typeface="Arial" panose="020B0604020202020204"/>
                <a:ea typeface="Arial" panose="020B0604020202020204"/>
                <a:cs typeface="Arial" panose="020B0604020202020204"/>
                <a:sym typeface="Arial" panose="020B0604020202020204"/>
              </a:rPr>
              <a:t>В отличие от других языков программирования, Python не только распространяется совершенно бесплатно, он не имеет абсолютно никаких ограничений в условиях применения. Никто не ограничивает коммерческое использование программных продуктов, написанных на этом языке, без каких-либо лицензионных отчислений.</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Программисты также вольны модернизировать язык, не ставя в известность автора.</a:t>
            </a:r>
            <a:br>
              <a:rPr lang="ru-RU" dirty="0"/>
            </a:br>
            <a:r>
              <a:rPr lang="ru-RU" b="0" i="0" dirty="0">
                <a:solidFill>
                  <a:srgbClr val="000000"/>
                </a:solidFill>
                <a:latin typeface="Arial" panose="020B0604020202020204"/>
                <a:ea typeface="Arial" panose="020B0604020202020204"/>
                <a:cs typeface="Arial" panose="020B0604020202020204"/>
                <a:sym typeface="Arial" panose="020B0604020202020204"/>
              </a:rPr>
              <a:t>Наличие дружелюбного, отзывчивого сообщества пользователей считается наряду с дизайнерской интуицией Гвидо одним из факторов успеха Python. Развитие языка происходит согласно чётко регламентированному процессу создания, обсуждения, отбора и реализации документов PEP (Python </a:t>
            </a:r>
            <a:r>
              <a:rPr lang="ru-RU" b="0" i="0" dirty="0" err="1">
                <a:solidFill>
                  <a:srgbClr val="000000"/>
                </a:solidFill>
                <a:latin typeface="Arial" panose="020B0604020202020204"/>
                <a:ea typeface="Arial" panose="020B0604020202020204"/>
                <a:cs typeface="Arial" panose="020B0604020202020204"/>
                <a:sym typeface="Arial" panose="020B0604020202020204"/>
              </a:rPr>
              <a:t>Enhancement</a:t>
            </a:r>
            <a:r>
              <a:rPr lang="ru-RU" b="0" i="0" dirty="0">
                <a:solidFill>
                  <a:srgbClr val="000000"/>
                </a:solidFill>
                <a:latin typeface="Arial" panose="020B0604020202020204"/>
                <a:ea typeface="Arial" panose="020B0604020202020204"/>
                <a:cs typeface="Arial" panose="020B0604020202020204"/>
                <a:sym typeface="Arial" panose="020B0604020202020204"/>
              </a:rPr>
              <a:t> </a:t>
            </a:r>
            <a:r>
              <a:rPr lang="ru-RU" b="0" i="0" dirty="0" err="1">
                <a:solidFill>
                  <a:srgbClr val="000000"/>
                </a:solidFill>
                <a:latin typeface="Arial" panose="020B0604020202020204"/>
                <a:ea typeface="Arial" panose="020B0604020202020204"/>
                <a:cs typeface="Arial" panose="020B0604020202020204"/>
                <a:sym typeface="Arial" panose="020B0604020202020204"/>
              </a:rPr>
              <a:t>Proposal</a:t>
            </a:r>
            <a:r>
              <a:rPr lang="ru-RU" b="0" i="0" dirty="0">
                <a:solidFill>
                  <a:srgbClr val="000000"/>
                </a:solidFill>
                <a:latin typeface="Arial" panose="020B0604020202020204"/>
                <a:ea typeface="Arial" panose="020B0604020202020204"/>
                <a:cs typeface="Arial" panose="020B0604020202020204"/>
                <a:sym typeface="Arial" panose="020B0604020202020204"/>
              </a:rPr>
              <a:t>) — предложений по развитию Python.</a:t>
            </a:r>
            <a:endParaRPr dirty="0"/>
          </a:p>
        </p:txBody>
      </p:sp>
      <p:sp>
        <p:nvSpPr>
          <p:cNvPr id="348" name="Google Shape;34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ru-RU" b="0" i="0" dirty="0">
                <a:solidFill>
                  <a:srgbClr val="333A4D"/>
                </a:solidFill>
                <a:effectLst/>
                <a:latin typeface="Roboto" panose="02000000000000000000" pitchFamily="2" charset="0"/>
              </a:rPr>
              <a:t>Относительно недавно в веб-разработке стали очень популярны </a:t>
            </a:r>
            <a:r>
              <a:rPr lang="ru-RU" b="0" i="0" u="none" strike="noStrike" dirty="0">
                <a:effectLst/>
                <a:latin typeface="Roboto" panose="02000000000000000000" pitchFamily="2" charset="0"/>
                <a:hlinkClick r:id="rId3"/>
              </a:rPr>
              <a:t>Python-фреймворки</a:t>
            </a:r>
            <a:r>
              <a:rPr lang="ru-RU" b="0" i="0" dirty="0">
                <a:solidFill>
                  <a:srgbClr val="333A4D"/>
                </a:solidFill>
                <a:effectLst/>
                <a:latin typeface="Roboto" panose="02000000000000000000" pitchFamily="2" charset="0"/>
              </a:rPr>
              <a:t>, такие как </a:t>
            </a:r>
            <a:r>
              <a:rPr lang="ru-RU" b="0" i="0" u="none" strike="noStrike" dirty="0" err="1">
                <a:effectLst/>
                <a:latin typeface="Roboto" panose="02000000000000000000" pitchFamily="2" charset="0"/>
                <a:hlinkClick r:id="rId4"/>
              </a:rPr>
              <a:t>Django</a:t>
            </a:r>
            <a:r>
              <a:rPr lang="ru-RU" b="0" i="0" dirty="0">
                <a:solidFill>
                  <a:srgbClr val="333A4D"/>
                </a:solidFill>
                <a:effectLst/>
                <a:latin typeface="Roboto" panose="02000000000000000000" pitchFamily="2" charset="0"/>
              </a:rPr>
              <a:t> и </a:t>
            </a:r>
            <a:r>
              <a:rPr lang="ru-RU" b="0" i="0" dirty="0" err="1">
                <a:solidFill>
                  <a:srgbClr val="333A4D"/>
                </a:solidFill>
                <a:effectLst/>
                <a:latin typeface="Roboto" panose="02000000000000000000" pitchFamily="2" charset="0"/>
              </a:rPr>
              <a:t>Flask</a:t>
            </a:r>
            <a:r>
              <a:rPr lang="ru-RU" b="0" i="0" dirty="0">
                <a:solidFill>
                  <a:srgbClr val="333A4D"/>
                </a:solidFill>
                <a:effectLst/>
                <a:latin typeface="Roboto" panose="02000000000000000000" pitchFamily="2" charset="0"/>
              </a:rPr>
              <a:t>. Они облегчают процесс написания на языке Python кода серверной части приложений. </a:t>
            </a:r>
            <a:endParaRPr lang="ru-RU" b="0" i="0" dirty="0">
              <a:solidFill>
                <a:srgbClr val="333A4D"/>
              </a:solidFill>
              <a:effectLst/>
              <a:latin typeface="Roboto" panose="02000000000000000000" pitchFamily="2" charset="0"/>
            </a:endParaRPr>
          </a:p>
          <a:p>
            <a:pPr marL="0" lvl="0" indent="0" algn="l" rtl="0">
              <a:spcBef>
                <a:spcPts val="0"/>
              </a:spcBef>
              <a:spcAft>
                <a:spcPts val="0"/>
              </a:spcAft>
              <a:buNone/>
            </a:pPr>
            <a:endParaRPr lang="ru-RU" b="0" i="0" dirty="0">
              <a:solidFill>
                <a:srgbClr val="333A4D"/>
              </a:solidFill>
              <a:effectLst/>
              <a:latin typeface="Roboto" panose="02000000000000000000" pitchFamily="2" charset="0"/>
            </a:endParaRPr>
          </a:p>
          <a:p>
            <a:pPr algn="l"/>
            <a:r>
              <a:rPr lang="ru-RU" b="0" i="0" dirty="0">
                <a:solidFill>
                  <a:srgbClr val="333A4D"/>
                </a:solidFill>
                <a:effectLst/>
                <a:latin typeface="Roboto" panose="02000000000000000000" pitchFamily="2" charset="0"/>
              </a:rPr>
              <a:t>В качестве примера можно привести систему обработки электронной почты. Для сбора статистики и анализа данных требуется подсчитывать количество входящих писем, содержащих определенные ключевые слова. Это можно делать вручную, или же написать простой скрипт, который все посчитает сам.</a:t>
            </a:r>
            <a:endParaRPr lang="ru-RU" b="0" i="0" dirty="0">
              <a:solidFill>
                <a:srgbClr val="333A4D"/>
              </a:solidFill>
              <a:effectLst/>
              <a:latin typeface="Roboto" panose="02000000000000000000" pitchFamily="2" charset="0"/>
            </a:endParaRPr>
          </a:p>
          <a:p>
            <a:pPr algn="l"/>
            <a:br>
              <a:rPr lang="ru-RU" dirty="0"/>
            </a:br>
            <a:r>
              <a:rPr lang="ru-RU" b="0" i="0" dirty="0">
                <a:solidFill>
                  <a:srgbClr val="333A4D"/>
                </a:solidFill>
                <a:effectLst/>
                <a:latin typeface="Roboto" panose="02000000000000000000" pitchFamily="2" charset="0"/>
              </a:rPr>
              <a:t>Есть несколько причин применения Python для задач автоматизации:</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r>
              <a:rPr lang="ru-RU" b="0" i="0" dirty="0">
                <a:solidFill>
                  <a:srgbClr val="333A4D"/>
                </a:solidFill>
                <a:effectLst/>
                <a:latin typeface="Roboto" panose="02000000000000000000" pitchFamily="2" charset="0"/>
              </a:rPr>
              <a:t>простой синтаксис, позволяющий быстро писать сценарии;</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r>
              <a:rPr lang="ru-RU" b="0" i="0" dirty="0">
                <a:solidFill>
                  <a:srgbClr val="333A4D"/>
                </a:solidFill>
                <a:effectLst/>
                <a:latin typeface="Roboto" panose="02000000000000000000" pitchFamily="2" charset="0"/>
              </a:rPr>
              <a:t>легкость отладки, связанная с тем, что код не компилируется перед запуском.</a:t>
            </a:r>
            <a:endParaRPr lang="ru-RU" b="0" i="0" dirty="0">
              <a:solidFill>
                <a:srgbClr val="333A4D"/>
              </a:solidFill>
              <a:effectLst/>
              <a:latin typeface="Roboto" panose="02000000000000000000" pitchFamily="2" charset="0"/>
            </a:endParaRPr>
          </a:p>
          <a:p>
            <a:pPr algn="l">
              <a:buFont typeface="Arial" panose="020B0604020202020204" pitchFamily="34" charset="0"/>
              <a:buChar char="•"/>
            </a:pPr>
            <a:endParaRPr lang="ru-RU" b="0" i="0" dirty="0">
              <a:solidFill>
                <a:srgbClr val="333A4D"/>
              </a:solidFill>
              <a:effectLst/>
              <a:latin typeface="Roboto" panose="02000000000000000000" pitchFamily="2" charset="0"/>
            </a:endParaRPr>
          </a:p>
          <a:p>
            <a:pPr algn="l"/>
            <a:r>
              <a:rPr lang="en-US" b="0" i="0" dirty="0">
                <a:solidFill>
                  <a:srgbClr val="333A4D"/>
                </a:solidFill>
                <a:effectLst/>
                <a:latin typeface="var(--header-font)"/>
              </a:rPr>
              <a:t>Python </a:t>
            </a:r>
            <a:r>
              <a:rPr lang="ru-RU" b="0" i="0" dirty="0">
                <a:solidFill>
                  <a:srgbClr val="333A4D"/>
                </a:solidFill>
                <a:effectLst/>
                <a:latin typeface="var(--header-font)"/>
              </a:rPr>
              <a:t>и игры(</a:t>
            </a:r>
            <a:r>
              <a:rPr lang="en-US" b="0" i="0" dirty="0">
                <a:solidFill>
                  <a:srgbClr val="2C2D30"/>
                </a:solidFill>
                <a:effectLst/>
                <a:latin typeface="Roboto" panose="02000000000000000000" pitchFamily="2" charset="0"/>
              </a:rPr>
              <a:t>EVE Online, Battlefield 2, World of Tanks</a:t>
            </a:r>
            <a:r>
              <a:rPr lang="ru-RU" b="0" i="0" dirty="0">
                <a:solidFill>
                  <a:srgbClr val="2C2D30"/>
                </a:solidFill>
                <a:effectLst/>
                <a:latin typeface="Roboto" panose="02000000000000000000" pitchFamily="2" charset="0"/>
              </a:rPr>
              <a:t>)</a:t>
            </a:r>
            <a:r>
              <a:rPr lang="ru-RU" b="0" i="0" dirty="0">
                <a:solidFill>
                  <a:srgbClr val="333A4D"/>
                </a:solidFill>
                <a:effectLst/>
                <a:latin typeface="var(--header-font)"/>
              </a:rPr>
              <a:t>, боты, </a:t>
            </a:r>
            <a:r>
              <a:rPr lang="ru-RU" b="0" i="0" dirty="0" err="1">
                <a:solidFill>
                  <a:srgbClr val="333A4D"/>
                </a:solidFill>
                <a:effectLst/>
                <a:latin typeface="var(--header-font)"/>
              </a:rPr>
              <a:t>декстопные</a:t>
            </a:r>
            <a:r>
              <a:rPr lang="ru-RU" b="0" i="0" dirty="0">
                <a:solidFill>
                  <a:srgbClr val="333A4D"/>
                </a:solidFill>
                <a:effectLst/>
                <a:latin typeface="var(--header-font)"/>
              </a:rPr>
              <a:t> приложения(</a:t>
            </a:r>
            <a:r>
              <a:rPr lang="ru-RU" b="0" i="0" dirty="0">
                <a:solidFill>
                  <a:srgbClr val="2C2D30"/>
                </a:solidFill>
                <a:effectLst/>
                <a:latin typeface="Roboto" panose="02000000000000000000" pitchFamily="2" charset="0"/>
              </a:rPr>
              <a:t>графический редактор </a:t>
            </a:r>
            <a:r>
              <a:rPr lang="en-US" b="0" i="0" dirty="0">
                <a:solidFill>
                  <a:srgbClr val="2C2D30"/>
                </a:solidFill>
                <a:effectLst/>
                <a:latin typeface="Roboto" panose="02000000000000000000" pitchFamily="2" charset="0"/>
              </a:rPr>
              <a:t>GIMP</a:t>
            </a:r>
            <a:r>
              <a:rPr lang="ru-RU" b="0" i="0" dirty="0">
                <a:solidFill>
                  <a:srgbClr val="2C2D30"/>
                </a:solidFill>
                <a:effectLst/>
                <a:latin typeface="Roboto" panose="02000000000000000000" pitchFamily="2" charset="0"/>
              </a:rPr>
              <a:t>, </a:t>
            </a:r>
            <a:r>
              <a:rPr lang="en-US" b="0" i="0" dirty="0">
                <a:solidFill>
                  <a:srgbClr val="2C2D30"/>
                </a:solidFill>
                <a:effectLst/>
                <a:latin typeface="Roboto" panose="02000000000000000000" pitchFamily="2" charset="0"/>
              </a:rPr>
              <a:t> BitTorrent</a:t>
            </a:r>
            <a:r>
              <a:rPr lang="ru-RU" b="0" i="0" dirty="0">
                <a:solidFill>
                  <a:srgbClr val="2C2D30"/>
                </a:solidFill>
                <a:effectLst/>
                <a:latin typeface="Roboto" panose="02000000000000000000" pitchFamily="2" charset="0"/>
              </a:rPr>
              <a:t>)</a:t>
            </a:r>
            <a:endParaRPr lang="ru-RU" b="0" i="0" dirty="0">
              <a:solidFill>
                <a:srgbClr val="2C2D30"/>
              </a:solidFill>
              <a:effectLst/>
              <a:latin typeface="Roboto" panose="02000000000000000000" pitchFamily="2" charset="0"/>
            </a:endParaRPr>
          </a:p>
          <a:p>
            <a:pPr algn="l"/>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Amazon и </a:t>
            </a:r>
            <a:r>
              <a:rPr lang="ru-RU" b="1" i="0" dirty="0" err="1">
                <a:solidFill>
                  <a:srgbClr val="2C2D30"/>
                </a:solidFill>
                <a:effectLst/>
                <a:latin typeface="Roboto" panose="02000000000000000000" pitchFamily="2" charset="0"/>
              </a:rPr>
              <a:t>Spotify</a:t>
            </a:r>
            <a:r>
              <a:rPr lang="ru-RU" b="0" i="0" dirty="0">
                <a:solidFill>
                  <a:srgbClr val="2C2D30"/>
                </a:solidFill>
                <a:effectLst/>
                <a:latin typeface="Roboto" panose="02000000000000000000" pitchFamily="2" charset="0"/>
              </a:rPr>
              <a:t> используют Python для анализа пользовательских данных, информации о продажах и разработки персонализированных рекомендаций.</a:t>
            </a:r>
            <a:endParaRPr lang="ru-RU" b="0" i="0" dirty="0">
              <a:solidFill>
                <a:srgbClr val="2C2D30"/>
              </a:solidFill>
              <a:effectLst/>
              <a:latin typeface="Roboto" panose="02000000000000000000" pitchFamily="2" charset="0"/>
            </a:endParaRPr>
          </a:p>
          <a:p>
            <a:pPr algn="l"/>
            <a:r>
              <a:rPr lang="ru-RU" b="0" i="0" dirty="0">
                <a:solidFill>
                  <a:srgbClr val="2C2D30"/>
                </a:solidFill>
                <a:effectLst/>
                <a:latin typeface="Roboto" panose="02000000000000000000" pitchFamily="2" charset="0"/>
              </a:rPr>
              <a:t>В </a:t>
            </a:r>
            <a:r>
              <a:rPr lang="ru-RU" b="1" i="0" dirty="0">
                <a:solidFill>
                  <a:srgbClr val="2C2D30"/>
                </a:solidFill>
                <a:effectLst/>
                <a:latin typeface="Roboto" panose="02000000000000000000" pitchFamily="2" charset="0"/>
              </a:rPr>
              <a:t>Walt Disney</a:t>
            </a:r>
            <a:r>
              <a:rPr lang="ru-RU" b="0" i="0" dirty="0">
                <a:solidFill>
                  <a:srgbClr val="2C2D30"/>
                </a:solidFill>
                <a:effectLst/>
                <a:latin typeface="Roboto" panose="02000000000000000000" pitchFamily="2" charset="0"/>
              </a:rPr>
              <a:t> применяют этот язык в качестве скриптового для анимации.</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YouTube и </a:t>
            </a:r>
            <a:r>
              <a:rPr lang="ru-RU" b="1" i="0" dirty="0" err="1">
                <a:solidFill>
                  <a:srgbClr val="2C2D30"/>
                </a:solidFill>
                <a:effectLst/>
                <a:latin typeface="Roboto" panose="02000000000000000000" pitchFamily="2" charset="0"/>
              </a:rPr>
              <a:t>Instagram</a:t>
            </a:r>
            <a:r>
              <a:rPr lang="ru-RU" b="0" i="0" dirty="0">
                <a:solidFill>
                  <a:srgbClr val="2C2D30"/>
                </a:solidFill>
                <a:effectLst/>
                <a:latin typeface="Roboto" panose="02000000000000000000" pitchFamily="2" charset="0"/>
              </a:rPr>
              <a:t>… Эти проекты полностью написаны на Python. Кроме того, холдинг </a:t>
            </a:r>
            <a:r>
              <a:rPr lang="ru-RU" b="0" i="0" dirty="0" err="1">
                <a:solidFill>
                  <a:srgbClr val="2C2D30"/>
                </a:solidFill>
                <a:effectLst/>
                <a:latin typeface="Roboto" panose="02000000000000000000" pitchFamily="2" charset="0"/>
              </a:rPr>
              <a:t>Alphabet</a:t>
            </a:r>
            <a:r>
              <a:rPr lang="ru-RU" b="0" i="0" dirty="0">
                <a:solidFill>
                  <a:srgbClr val="2C2D30"/>
                </a:solidFill>
                <a:effectLst/>
                <a:latin typeface="Roboto" panose="02000000000000000000" pitchFamily="2" charset="0"/>
              </a:rPr>
              <a:t> использует «питон» для </a:t>
            </a:r>
            <a:r>
              <a:rPr lang="ru-RU" b="0" i="0" dirty="0" err="1">
                <a:solidFill>
                  <a:srgbClr val="2C2D30"/>
                </a:solidFill>
                <a:effectLst/>
                <a:latin typeface="Roboto" panose="02000000000000000000" pitchFamily="2" charset="0"/>
              </a:rPr>
              <a:t>скрейпинга</a:t>
            </a:r>
            <a:r>
              <a:rPr lang="ru-RU" b="0" i="0" dirty="0">
                <a:solidFill>
                  <a:srgbClr val="2C2D30"/>
                </a:solidFill>
                <a:effectLst/>
                <a:latin typeface="Roboto" panose="02000000000000000000" pitchFamily="2" charset="0"/>
              </a:rPr>
              <a:t> в Google — извлечения данных со страниц веб-ресурсов.</a:t>
            </a:r>
            <a:endParaRPr lang="ru-RU" b="0" i="0" dirty="0">
              <a:solidFill>
                <a:srgbClr val="2C2D30"/>
              </a:solidFill>
              <a:effectLst/>
              <a:latin typeface="Roboto" panose="02000000000000000000" pitchFamily="2" charset="0"/>
            </a:endParaRPr>
          </a:p>
          <a:p>
            <a:pPr algn="l"/>
            <a:r>
              <a:rPr lang="ru-RU" b="1" i="0" dirty="0" err="1">
                <a:solidFill>
                  <a:srgbClr val="2C2D30"/>
                </a:solidFill>
                <a:effectLst/>
                <a:latin typeface="Roboto" panose="02000000000000000000" pitchFamily="2" charset="0"/>
              </a:rPr>
              <a:t>Netflix</a:t>
            </a:r>
            <a:r>
              <a:rPr lang="ru-RU" b="0" i="0" dirty="0">
                <a:solidFill>
                  <a:srgbClr val="2C2D30"/>
                </a:solidFill>
                <a:effectLst/>
                <a:latin typeface="Roboto" panose="02000000000000000000" pitchFamily="2" charset="0"/>
              </a:rPr>
              <a:t> создала свой рекомендательный сервис с нуля на Python.</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Autodesk </a:t>
            </a:r>
            <a:r>
              <a:rPr lang="ru-RU" b="0" i="0" dirty="0">
                <a:solidFill>
                  <a:srgbClr val="2C2D30"/>
                </a:solidFill>
                <a:effectLst/>
                <a:latin typeface="Roboto" panose="02000000000000000000" pitchFamily="2" charset="0"/>
              </a:rPr>
              <a:t>в своём редакторе 3D-анимации Maya с помощью Python создаёт мультипликацию. Так же язык использует студия </a:t>
            </a:r>
            <a:r>
              <a:rPr lang="ru-RU" b="1" i="0" dirty="0">
                <a:solidFill>
                  <a:srgbClr val="2C2D30"/>
                </a:solidFill>
                <a:effectLst/>
                <a:latin typeface="Roboto" panose="02000000000000000000" pitchFamily="2" charset="0"/>
              </a:rPr>
              <a:t>Pixar</a:t>
            </a:r>
            <a:r>
              <a:rPr lang="ru-RU" b="0" i="0" dirty="0">
                <a:solidFill>
                  <a:srgbClr val="2C2D30"/>
                </a:solidFill>
                <a:effectLst/>
                <a:latin typeface="Roboto" panose="02000000000000000000" pitchFamily="2" charset="0"/>
              </a:rPr>
              <a:t>.</a:t>
            </a:r>
            <a:endParaRPr lang="ru-RU" b="0" i="0" dirty="0">
              <a:solidFill>
                <a:srgbClr val="2C2D30"/>
              </a:solidFill>
              <a:effectLst/>
              <a:latin typeface="Roboto" panose="02000000000000000000" pitchFamily="2" charset="0"/>
            </a:endParaRPr>
          </a:p>
          <a:p>
            <a:pPr algn="l"/>
            <a:r>
              <a:rPr lang="ru-RU" b="1" i="0" dirty="0" err="1">
                <a:solidFill>
                  <a:srgbClr val="2C2D30"/>
                </a:solidFill>
                <a:effectLst/>
                <a:latin typeface="Roboto" panose="02000000000000000000" pitchFamily="2" charset="0"/>
              </a:rPr>
              <a:t>JPMorgan</a:t>
            </a:r>
            <a:r>
              <a:rPr lang="ru-RU" b="1" i="0" dirty="0">
                <a:solidFill>
                  <a:srgbClr val="2C2D30"/>
                </a:solidFill>
                <a:effectLst/>
                <a:latin typeface="Roboto" panose="02000000000000000000" pitchFamily="2" charset="0"/>
              </a:rPr>
              <a:t> Chase</a:t>
            </a:r>
            <a:r>
              <a:rPr lang="ru-RU" b="0" i="0" dirty="0">
                <a:solidFill>
                  <a:srgbClr val="2C2D30"/>
                </a:solidFill>
                <a:effectLst/>
                <a:latin typeface="Roboto" panose="02000000000000000000" pitchFamily="2" charset="0"/>
              </a:rPr>
              <a:t>, крупный американский финансовый холдинг, применяет Python для прогнозирования рынка.</a:t>
            </a:r>
            <a:endParaRPr lang="ru-RU" b="0" i="0" dirty="0">
              <a:solidFill>
                <a:srgbClr val="2C2D30"/>
              </a:solidFill>
              <a:effectLst/>
              <a:latin typeface="Roboto" panose="02000000000000000000" pitchFamily="2" charset="0"/>
            </a:endParaRPr>
          </a:p>
          <a:p>
            <a:pPr algn="l"/>
            <a:r>
              <a:rPr lang="ru-RU" b="1" i="0" dirty="0">
                <a:solidFill>
                  <a:srgbClr val="2C2D30"/>
                </a:solidFill>
                <a:effectLst/>
                <a:latin typeface="Roboto" panose="02000000000000000000" pitchFamily="2" charset="0"/>
              </a:rPr>
              <a:t>NASA </a:t>
            </a:r>
            <a:r>
              <a:rPr lang="ru-RU" b="0" i="0" dirty="0">
                <a:solidFill>
                  <a:srgbClr val="2C2D30"/>
                </a:solidFill>
                <a:effectLst/>
                <a:latin typeface="Roboto" panose="02000000000000000000" pitchFamily="2" charset="0"/>
              </a:rPr>
              <a:t>работает с проектами на этом языке программирования, чтобы проводить научные вычисления.</a:t>
            </a:r>
            <a:endParaRPr lang="ru-RU" b="0" i="0" dirty="0">
              <a:solidFill>
                <a:srgbClr val="2C2D30"/>
              </a:solidFill>
              <a:effectLst/>
              <a:latin typeface="Roboto" panose="02000000000000000000" pitchFamily="2" charset="0"/>
            </a:endParaRPr>
          </a:p>
          <a:p>
            <a:pPr algn="l"/>
            <a:endParaRPr lang="ru-RU" b="0" i="0" dirty="0">
              <a:solidFill>
                <a:srgbClr val="333A4D"/>
              </a:solidFill>
              <a:effectLst/>
              <a:latin typeface="var(--header-font)"/>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Простой, но выразительный синтаксис. Знание английского языка на уровне первых классов школы — это уже победа, потому что азы Python можно считать освоенными. Дальше будет не сильно сложнее. Если же вы уже знакомы, например, с Java, то вы будете приятно удивлены тем, как легко сказать миру «привет».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Богатый выбор библиотек. И речь не только о библиотеках алгоритмов машинного обучения — на Python разрабатывают облачные хранилища, стриминговые сервисы, и даже игры (хоть в них иногда и приходится обыгрывать тормоза как фичу, а не баг).</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Высокая культура документации. Сам Python прекрасно документирован, и обычно библиотеки на нём продолжают эту традицию.</a:t>
            </a:r>
            <a:endParaRPr lang="ru-RU" dirty="0"/>
          </a:p>
          <a:p>
            <a:br>
              <a:rPr lang="ru-RU" dirty="0"/>
            </a:br>
            <a:endParaRPr lang="ru-RU" b="0" i="0" dirty="0">
              <a:solidFill>
                <a:srgbClr val="333A4D"/>
              </a:solidFill>
              <a:effectLst/>
              <a:latin typeface="Roboto" panose="02000000000000000000" pitchFamily="2" charset="0"/>
            </a:endParaRPr>
          </a:p>
          <a:p>
            <a:endParaRPr lang="ru-RU" dirty="0"/>
          </a:p>
        </p:txBody>
      </p:sp>
      <p:sp>
        <p:nvSpPr>
          <p:cNvPr id="274" name="Google Shape;27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7"/>
        <p:cNvGrpSpPr/>
        <p:nvPr/>
      </p:nvGrpSpPr>
      <p:grpSpPr>
        <a:xfrm>
          <a:off x="0" y="0"/>
          <a:ext cx="0" cy="0"/>
          <a:chOff x="0" y="0"/>
          <a:chExt cx="0" cy="0"/>
        </a:xfrm>
      </p:grpSpPr>
      <p:sp>
        <p:nvSpPr>
          <p:cNvPr id="438" name="Google Shape;4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0" name="Google Shape;44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метки 1"/>
          <p:cNvSpPr>
            <a:spLocks noGrp="1"/>
          </p:cNvSpPr>
          <p:nvPr>
            <p:ph type="body" idx="1"/>
          </p:nvPr>
        </p:nvSpPr>
        <p:spPr/>
        <p:txBody>
          <a:bodyPr/>
          <a:lstStyle/>
          <a:p>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lvl="0" indent="0" algn="l" rtl="0">
              <a:spcBef>
                <a:spcPts val="0"/>
              </a:spcBef>
              <a:spcAft>
                <a:spcPts val="0"/>
              </a:spcAft>
              <a:buNone/>
            </a:pPr>
            <a:r>
              <a:rPr lang="ru-RU" dirty="0"/>
              <a:t>Python</a:t>
            </a:r>
            <a:endParaRPr lang="ru-RU" dirty="0"/>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Коалесценция</a:t>
            </a:r>
            <a:endParaRPr lang="ru-RU" dirty="0"/>
          </a:p>
          <a:p>
            <a:pPr marL="0" lvl="0" indent="0" algn="l" rtl="0">
              <a:spcBef>
                <a:spcPts val="0"/>
              </a:spcBef>
              <a:spcAft>
                <a:spcPts val="0"/>
              </a:spcAft>
              <a:buNone/>
            </a:pPr>
            <a:r>
              <a:rPr lang="ru-RU" dirty="0" err="1"/>
              <a:t>Pandas</a:t>
            </a:r>
            <a:endParaRPr lang="ru-RU" dirty="0"/>
          </a:p>
          <a:p>
            <a:pPr marL="0" lvl="0" indent="0" algn="l" rtl="0">
              <a:spcBef>
                <a:spcPts val="0"/>
              </a:spcBef>
              <a:spcAft>
                <a:spcPts val="0"/>
              </a:spcAft>
              <a:buNone/>
            </a:pPr>
            <a:r>
              <a:rPr lang="ru-RU" dirty="0"/>
              <a:t>Корреляция</a:t>
            </a:r>
            <a:endParaRPr lang="ru-RU" dirty="0"/>
          </a:p>
          <a:p>
            <a:pPr marL="0" lvl="0" indent="0" algn="l" rtl="0">
              <a:spcBef>
                <a:spcPts val="0"/>
              </a:spcBef>
              <a:spcAft>
                <a:spcPts val="0"/>
              </a:spcAft>
              <a:buNone/>
            </a:pPr>
            <a:r>
              <a:rPr lang="ru-RU" dirty="0"/>
              <a:t>Метод Шарпи</a:t>
            </a:r>
            <a:endParaRPr lang="ru-RU" dirty="0"/>
          </a:p>
          <a:p>
            <a:pPr marL="0" lvl="0" indent="0" algn="l" rtl="0">
              <a:spcBef>
                <a:spcPts val="0"/>
              </a:spcBef>
              <a:spcAft>
                <a:spcPts val="0"/>
              </a:spcAft>
              <a:buNone/>
            </a:pPr>
            <a:r>
              <a:rPr lang="ru-RU" dirty="0"/>
              <a:t>Регрессия</a:t>
            </a:r>
            <a:endParaRPr lang="ru-RU" dirty="0"/>
          </a:p>
          <a:p>
            <a:pPr marL="0" lvl="0" indent="0" algn="l" rtl="0">
              <a:spcBef>
                <a:spcPts val="0"/>
              </a:spcBef>
              <a:spcAft>
                <a:spcPts val="0"/>
              </a:spcAft>
              <a:buNone/>
            </a:pPr>
            <a:r>
              <a:rPr lang="ru-RU" dirty="0"/>
              <a:t>Кластеризация</a:t>
            </a:r>
            <a:endParaRPr lang="ru-RU" dirty="0"/>
          </a:p>
          <a:p>
            <a:pPr marL="0" lvl="0" indent="0" algn="l" rtl="0">
              <a:spcBef>
                <a:spcPts val="0"/>
              </a:spcBef>
              <a:spcAft>
                <a:spcPts val="0"/>
              </a:spcAft>
              <a:buNone/>
            </a:pPr>
            <a:r>
              <a:rPr lang="ru-RU" dirty="0" err="1"/>
              <a:t>Преюдиция</a:t>
            </a:r>
            <a:endParaRPr lang="ru-RU" dirty="0"/>
          </a:p>
          <a:p>
            <a:pPr marL="0" lvl="0" indent="0" algn="l" rtl="0">
              <a:spcBef>
                <a:spcPts val="0"/>
              </a:spcBef>
              <a:spcAft>
                <a:spcPts val="0"/>
              </a:spcAft>
              <a:buNone/>
            </a:pPr>
            <a:r>
              <a:rPr lang="ru-RU" dirty="0"/>
              <a:t>Конкатенация</a:t>
            </a:r>
            <a:endParaRPr lang="ru-RU" dirty="0"/>
          </a:p>
          <a:p>
            <a:pPr marL="0" lvl="0" indent="0" algn="l" rtl="0">
              <a:spcBef>
                <a:spcPts val="0"/>
              </a:spcBef>
              <a:spcAft>
                <a:spcPts val="0"/>
              </a:spcAft>
              <a:buNone/>
            </a:pPr>
            <a:r>
              <a:rPr lang="ru-RU" dirty="0" err="1"/>
              <a:t>Случаный</a:t>
            </a:r>
            <a:r>
              <a:rPr lang="ru-RU" dirty="0"/>
              <a:t> лес</a:t>
            </a:r>
            <a:endParaRPr lang="ru-RU" dirty="0"/>
          </a:p>
          <a:p>
            <a:pPr marL="0" lvl="0" indent="0" algn="l" rtl="0">
              <a:spcBef>
                <a:spcPts val="0"/>
              </a:spcBef>
              <a:spcAft>
                <a:spcPts val="0"/>
              </a:spcAft>
              <a:buNone/>
            </a:pPr>
            <a:r>
              <a:rPr lang="ru-RU" dirty="0"/>
              <a:t>Метод опорных векторов</a:t>
            </a:r>
            <a:endParaRPr lang="ru-RU" dirty="0"/>
          </a:p>
          <a:p>
            <a:pPr marL="0" lvl="0" indent="0" algn="l" rtl="0">
              <a:spcBef>
                <a:spcPts val="0"/>
              </a:spcBef>
              <a:spcAft>
                <a:spcPts val="0"/>
              </a:spcAft>
              <a:buNone/>
            </a:pPr>
            <a:r>
              <a:rPr lang="ru-RU" dirty="0"/>
              <a:t>Критерий согласия Фишера, </a:t>
            </a:r>
            <a:r>
              <a:rPr lang="ru-RU" dirty="0" err="1"/>
              <a:t>Колморова</a:t>
            </a:r>
            <a:r>
              <a:rPr lang="ru-RU" dirty="0"/>
              <a:t>-Смирнова</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Трюизм</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Треугольник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серпинского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Ансамблевые методы</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Юпайтер</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ARCH</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Аусформинг</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Bash</a:t>
            </a:r>
            <a:endParaRPr lang="ru-RU" dirty="0"/>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Флукурзистенция</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Эксимеры</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фласк</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1" i="0" dirty="0" err="1">
                <a:solidFill>
                  <a:schemeClr val="dk1"/>
                </a:solidFill>
                <a:latin typeface="Arial" panose="020B0604020202020204"/>
                <a:ea typeface="Arial" panose="020B0604020202020204"/>
                <a:cs typeface="Arial" panose="020B0604020202020204"/>
                <a:sym typeface="Arial" panose="020B0604020202020204"/>
              </a:rPr>
              <a:t>Птеригиум</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err="1">
                <a:solidFill>
                  <a:schemeClr val="dk1"/>
                </a:solidFill>
                <a:latin typeface="Arial" panose="020B0604020202020204"/>
                <a:ea typeface="Arial" panose="020B0604020202020204"/>
                <a:cs typeface="Arial" panose="020B0604020202020204"/>
                <a:sym typeface="Arial" panose="020B0604020202020204"/>
              </a:rPr>
              <a:t>Джанго</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Аустенит</a:t>
            </a:r>
            <a:endParaRPr lang="ru-RU" dirty="0"/>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Перцептрон</a:t>
            </a:r>
            <a:endParaRPr lang="ru-RU" sz="1200" b="0" i="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ru-RU" sz="1200" b="0" i="0" dirty="0">
                <a:solidFill>
                  <a:schemeClr val="dk1"/>
                </a:solidFill>
                <a:latin typeface="Arial" panose="020B0604020202020204"/>
                <a:ea typeface="Arial" panose="020B0604020202020204"/>
                <a:cs typeface="Arial" panose="020B0604020202020204"/>
                <a:sym typeface="Arial" panose="020B0604020202020204"/>
              </a:rPr>
              <a:t>Структура </a:t>
            </a:r>
            <a:r>
              <a:rPr lang="ru-RU" sz="1200" b="0" i="0" dirty="0" err="1">
                <a:solidFill>
                  <a:schemeClr val="dk1"/>
                </a:solidFill>
                <a:latin typeface="Arial" panose="020B0604020202020204"/>
                <a:ea typeface="Arial" panose="020B0604020202020204"/>
                <a:cs typeface="Arial" panose="020B0604020202020204"/>
                <a:sym typeface="Arial" panose="020B0604020202020204"/>
              </a:rPr>
              <a:t>Госса</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rtl="0">
              <a:lnSpc>
                <a:spcPct val="100000"/>
              </a:lnSpc>
              <a:spcBef>
                <a:spcPts val="0"/>
              </a:spcBef>
              <a:spcAft>
                <a:spcPts val="0"/>
              </a:spcAft>
              <a:buClr>
                <a:schemeClr val="lt1"/>
              </a:buClr>
              <a:buSzPts val="1200"/>
              <a:buFont typeface="Arial" panose="020B0604020202020204"/>
              <a:buNone/>
            </a:pPr>
            <a:r>
              <a:rPr lang="ru-RU" dirty="0">
                <a:solidFill>
                  <a:schemeClr val="lt1"/>
                </a:solidFill>
                <a:latin typeface="Arial" panose="020B0604020202020204"/>
                <a:ea typeface="Arial" panose="020B0604020202020204"/>
                <a:cs typeface="Arial" panose="020B0604020202020204"/>
                <a:sym typeface="Arial" panose="020B0604020202020204"/>
              </a:rPr>
              <a:t>Аналитик данных извлекает из данных смысл: структурирует их, формулирует и проверяет гипотезы, находит закономерности и делает выводы. </a:t>
            </a:r>
            <a:endParaRPr lang="ru-RU" dirty="0"/>
          </a:p>
          <a:p>
            <a:pPr marL="0" marR="0" lvl="0" indent="0" algn="l" rtl="0">
              <a:lnSpc>
                <a:spcPct val="100000"/>
              </a:lnSpc>
              <a:spcBef>
                <a:spcPts val="0"/>
              </a:spcBef>
              <a:spcAft>
                <a:spcPts val="0"/>
              </a:spcAft>
              <a:buClr>
                <a:schemeClr val="lt1"/>
              </a:buClr>
              <a:buSzPts val="1200"/>
              <a:buFont typeface="Arial" panose="020B0604020202020204"/>
              <a:buNone/>
            </a:pPr>
            <a:r>
              <a:rPr lang="ru-RU" dirty="0">
                <a:solidFill>
                  <a:schemeClr val="lt1"/>
                </a:solidFill>
                <a:latin typeface="Arial" panose="020B0604020202020204"/>
                <a:ea typeface="Arial" panose="020B0604020202020204"/>
                <a:cs typeface="Arial" panose="020B0604020202020204"/>
                <a:sym typeface="Arial" panose="020B0604020202020204"/>
              </a:rPr>
              <a:t>Его работа помогает принимать решения в бизнесе, управлении и науке. </a:t>
            </a:r>
            <a:endParaRPr lang="ru-RU" dirty="0"/>
          </a:p>
        </p:txBody>
      </p:sp>
      <p:sp>
        <p:nvSpPr>
          <p:cNvPr id="4" name="Номер слайда 3"/>
          <p:cNvSpPr>
            <a:spLocks noGrp="1"/>
          </p:cNvSpPr>
          <p:nvPr>
            <p:ph type="sldNum" sz="quarter" idx="10"/>
          </p:nvPr>
        </p:nvSpPr>
        <p:spPr/>
        <p:txBody>
          <a:bodyPr/>
          <a:lstStyle/>
          <a:p>
            <a:fld id="{D3194510-4DFF-4EE5-8960-AACFA22B1AD6}" type="slidenum">
              <a:rPr lang="ru-RU" smtClean="0"/>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r Table">
  <p:cSld name="For Table">
    <p:spTree>
      <p:nvGrpSpPr>
        <p:cNvPr id="1" name="Shape 73"/>
        <p:cNvGrpSpPr/>
        <p:nvPr/>
      </p:nvGrpSpPr>
      <p:grpSpPr>
        <a:xfrm>
          <a:off x="0" y="0"/>
          <a:ext cx="0" cy="0"/>
          <a:chOff x="0" y="0"/>
          <a:chExt cx="0" cy="0"/>
        </a:xfrm>
      </p:grpSpPr>
      <p:sp>
        <p:nvSpPr>
          <p:cNvPr id="74" name="Google Shape;74;p76"/>
          <p:cNvSpPr txBox="1">
            <a:spLocks noGrp="1"/>
          </p:cNvSpPr>
          <p:nvPr>
            <p:ph type="title"/>
          </p:nvPr>
        </p:nvSpPr>
        <p:spPr>
          <a:xfrm>
            <a:off x="586001" y="474130"/>
            <a:ext cx="10566837" cy="4985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3600" b="1" i="0" u="none" strike="noStrike" cap="none">
                <a:solidFill>
                  <a:srgbClr val="3A393C"/>
                </a:solidFill>
                <a:latin typeface="Croc" panose="020B0502020203020203" pitchFamily="34" charset="0"/>
                <a:ea typeface="Croc" panose="020B0502020203020203" pitchFamily="34" charset="0"/>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6" name="Google Shape;76;p76"/>
          <p:cNvSpPr txBox="1">
            <a:spLocks noGrp="1"/>
          </p:cNvSpPr>
          <p:nvPr>
            <p:ph type="sldNum" idx="12"/>
          </p:nvPr>
        </p:nvSpPr>
        <p:spPr>
          <a:xfrm>
            <a:off x="8885851" y="6363938"/>
            <a:ext cx="2743200" cy="27695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b="0" i="0">
                <a:latin typeface="Croc" panose="020B0502020203020203" pitchFamily="34"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ru-RU" smtClean="0"/>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bg>
      <p:bgPr>
        <a:solidFill>
          <a:schemeClr val="lt1"/>
        </a:solidFill>
        <a:effectLst/>
      </p:bgPr>
    </p:bg>
    <p:spTree>
      <p:nvGrpSpPr>
        <p:cNvPr id="1" name="Shape 24"/>
        <p:cNvGrpSpPr/>
        <p:nvPr/>
      </p:nvGrpSpPr>
      <p:grpSpPr>
        <a:xfrm>
          <a:off x="0" y="0"/>
          <a:ext cx="0" cy="0"/>
          <a:chOff x="0" y="0"/>
          <a:chExt cx="0" cy="0"/>
        </a:xfrm>
      </p:grpSpPr>
      <p:sp>
        <p:nvSpPr>
          <p:cNvPr id="25" name="Google Shape;25;p21"/>
          <p:cNvSpPr txBox="1">
            <a:spLocks noGrp="1"/>
          </p:cNvSpPr>
          <p:nvPr>
            <p:ph type="title"/>
          </p:nvPr>
        </p:nvSpPr>
        <p:spPr>
          <a:xfrm>
            <a:off x="561974" y="559126"/>
            <a:ext cx="11079164" cy="566412"/>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21"/>
          <p:cNvSpPr txBox="1">
            <a:spLocks noGrp="1"/>
          </p:cNvSpPr>
          <p:nvPr>
            <p:ph type="sldNum" idx="12"/>
          </p:nvPr>
        </p:nvSpPr>
        <p:spPr>
          <a:xfrm>
            <a:off x="8989245" y="6146306"/>
            <a:ext cx="2654968" cy="200359"/>
          </a:xfrm>
          <a:prstGeom prst="rect">
            <a:avLst/>
          </a:prstGeom>
          <a:noFill/>
          <a:ln>
            <a:noFill/>
          </a:ln>
        </p:spPr>
        <p:txBody>
          <a:bodyPr spcFirstLastPara="1" wrap="square" lIns="0" tIns="0" rIns="0" bIns="0" anchor="ctr" anchorCtr="0">
            <a:spAutoFit/>
          </a:bodyPr>
          <a:lstStyle>
            <a:lvl1pPr marL="0" lvl="0" indent="0" algn="r">
              <a:spcBef>
                <a:spcPts val="0"/>
              </a:spcBef>
              <a:buNone/>
              <a:defRPr sz="1200" b="0" i="0">
                <a:solidFill>
                  <a:schemeClr val="lt1"/>
                </a:solidFill>
                <a:latin typeface="Montserrat"/>
                <a:ea typeface="Montserrat"/>
                <a:cs typeface="Montserrat"/>
                <a:sym typeface="Montserrat"/>
              </a:defRPr>
            </a:lvl1pPr>
            <a:lvl2pPr marL="0" lvl="1" indent="0" algn="r">
              <a:spcBef>
                <a:spcPts val="0"/>
              </a:spcBef>
              <a:buNone/>
              <a:defRPr sz="1200" b="0" i="0">
                <a:solidFill>
                  <a:schemeClr val="lt1"/>
                </a:solidFill>
                <a:latin typeface="Montserrat"/>
                <a:ea typeface="Montserrat"/>
                <a:cs typeface="Montserrat"/>
                <a:sym typeface="Montserrat"/>
              </a:defRPr>
            </a:lvl2pPr>
            <a:lvl3pPr marL="0" lvl="2" indent="0" algn="r">
              <a:spcBef>
                <a:spcPts val="0"/>
              </a:spcBef>
              <a:buNone/>
              <a:defRPr sz="1200" b="0" i="0">
                <a:solidFill>
                  <a:schemeClr val="lt1"/>
                </a:solidFill>
                <a:latin typeface="Montserrat"/>
                <a:ea typeface="Montserrat"/>
                <a:cs typeface="Montserrat"/>
                <a:sym typeface="Montserrat"/>
              </a:defRPr>
            </a:lvl3pPr>
            <a:lvl4pPr marL="0" lvl="3" indent="0" algn="r">
              <a:spcBef>
                <a:spcPts val="0"/>
              </a:spcBef>
              <a:buNone/>
              <a:defRPr sz="1200" b="0" i="0">
                <a:solidFill>
                  <a:schemeClr val="lt1"/>
                </a:solidFill>
                <a:latin typeface="Montserrat"/>
                <a:ea typeface="Montserrat"/>
                <a:cs typeface="Montserrat"/>
                <a:sym typeface="Montserrat"/>
              </a:defRPr>
            </a:lvl4pPr>
            <a:lvl5pPr marL="0" lvl="4" indent="0" algn="r">
              <a:spcBef>
                <a:spcPts val="0"/>
              </a:spcBef>
              <a:buNone/>
              <a:defRPr sz="1200" b="0" i="0">
                <a:solidFill>
                  <a:schemeClr val="lt1"/>
                </a:solidFill>
                <a:latin typeface="Montserrat"/>
                <a:ea typeface="Montserrat"/>
                <a:cs typeface="Montserrat"/>
                <a:sym typeface="Montserrat"/>
              </a:defRPr>
            </a:lvl5pPr>
            <a:lvl6pPr marL="0" lvl="5" indent="0" algn="r">
              <a:spcBef>
                <a:spcPts val="0"/>
              </a:spcBef>
              <a:buNone/>
              <a:defRPr sz="1200" b="0" i="0">
                <a:solidFill>
                  <a:schemeClr val="lt1"/>
                </a:solidFill>
                <a:latin typeface="Montserrat"/>
                <a:ea typeface="Montserrat"/>
                <a:cs typeface="Montserrat"/>
                <a:sym typeface="Montserrat"/>
              </a:defRPr>
            </a:lvl6pPr>
            <a:lvl7pPr marL="0" lvl="6" indent="0" algn="r">
              <a:spcBef>
                <a:spcPts val="0"/>
              </a:spcBef>
              <a:buNone/>
              <a:defRPr sz="1200" b="0" i="0">
                <a:solidFill>
                  <a:schemeClr val="lt1"/>
                </a:solidFill>
                <a:latin typeface="Montserrat"/>
                <a:ea typeface="Montserrat"/>
                <a:cs typeface="Montserrat"/>
                <a:sym typeface="Montserrat"/>
              </a:defRPr>
            </a:lvl7pPr>
            <a:lvl8pPr marL="0" lvl="7" indent="0" algn="r">
              <a:spcBef>
                <a:spcPts val="0"/>
              </a:spcBef>
              <a:buNone/>
              <a:defRPr sz="1200" b="0" i="0">
                <a:solidFill>
                  <a:schemeClr val="lt1"/>
                </a:solidFill>
                <a:latin typeface="Montserrat"/>
                <a:ea typeface="Montserrat"/>
                <a:cs typeface="Montserrat"/>
                <a:sym typeface="Montserrat"/>
              </a:defRPr>
            </a:lvl8pPr>
            <a:lvl9pPr marL="0" lvl="8" indent="0" algn="r">
              <a:spcBef>
                <a:spcPts val="0"/>
              </a:spcBef>
              <a:buNone/>
              <a:defRPr sz="1200" b="0" i="0">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овый">
  <p:cSld name="Текстовый">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586001" y="474130"/>
            <a:ext cx="10566837" cy="398571"/>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rgbClr val="3A393C"/>
              </a:buClr>
              <a:buSzPts val="2800"/>
              <a:buFont typeface="Arial" panose="020B0604020202020204"/>
              <a:buNone/>
              <a:defRPr sz="2800" b="0" i="0" u="none" strike="noStrike" cap="none">
                <a:solidFill>
                  <a:srgbClr val="3A393C"/>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18"/>
          <p:cNvSpPr txBox="1">
            <a:spLocks noGrp="1"/>
          </p:cNvSpPr>
          <p:nvPr>
            <p:ph type="body" idx="1"/>
          </p:nvPr>
        </p:nvSpPr>
        <p:spPr>
          <a:xfrm>
            <a:off x="586001" y="1249017"/>
            <a:ext cx="5818044" cy="27699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00"/>
              </a:spcBef>
              <a:spcAft>
                <a:spcPts val="0"/>
              </a:spcAft>
              <a:buSzPts val="1800"/>
              <a:buNone/>
              <a:defRPr sz="1800" b="0" i="0">
                <a:solidFill>
                  <a:srgbClr val="3A393C"/>
                </a:solidFill>
                <a:latin typeface="Arial" panose="020B0604020202020204"/>
                <a:ea typeface="Arial" panose="020B0604020202020204"/>
                <a:cs typeface="Arial" panose="020B0604020202020204"/>
                <a:sym typeface="Arial" panose="020B0604020202020204"/>
              </a:defRPr>
            </a:lvl1pPr>
            <a:lvl2pPr marL="914400" lvl="1" indent="-320040" algn="l">
              <a:lnSpc>
                <a:spcPct val="100000"/>
              </a:lnSpc>
              <a:spcBef>
                <a:spcPts val="500"/>
              </a:spcBef>
              <a:spcAft>
                <a:spcPts val="0"/>
              </a:spcAft>
              <a:buSzPts val="1440"/>
              <a:buChar char="•"/>
              <a:defRPr/>
            </a:lvl2pPr>
            <a:lvl3pPr marL="1371600" lvl="2" indent="-302895" algn="l">
              <a:lnSpc>
                <a:spcPct val="100000"/>
              </a:lnSpc>
              <a:spcBef>
                <a:spcPts val="0"/>
              </a:spcBef>
              <a:spcAft>
                <a:spcPts val="0"/>
              </a:spcAft>
              <a:buSzPts val="117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18"/>
          <p:cNvSpPr txBox="1">
            <a:spLocks noGrp="1"/>
          </p:cNvSpPr>
          <p:nvPr>
            <p:ph type="sldNum" idx="12"/>
          </p:nvPr>
        </p:nvSpPr>
        <p:spPr>
          <a:xfrm>
            <a:off x="8885851" y="6363918"/>
            <a:ext cx="2743200" cy="276999"/>
          </a:xfrm>
          <a:prstGeom prst="rect">
            <a:avLst/>
          </a:prstGeom>
          <a:noFill/>
          <a:ln>
            <a:noFill/>
          </a:ln>
        </p:spPr>
        <p:txBody>
          <a:bodyPr spcFirstLastPara="1" wrap="square" lIns="91425" tIns="45700" rIns="0" bIns="4570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Таблица, диаграмма">
    <p:spTree>
      <p:nvGrpSpPr>
        <p:cNvPr id="1" name=""/>
        <p:cNvGrpSpPr/>
        <p:nvPr/>
      </p:nvGrpSpPr>
      <p:grpSpPr>
        <a:xfrm>
          <a:off x="0" y="0"/>
          <a:ext cx="0" cy="0"/>
          <a:chOff x="0" y="0"/>
          <a:chExt cx="0" cy="0"/>
        </a:xfrm>
      </p:grpSpPr>
      <p:sp>
        <p:nvSpPr>
          <p:cNvPr id="5" name="Заголовок 55"/>
          <p:cNvSpPr>
            <a:spLocks noGrp="1"/>
          </p:cNvSpPr>
          <p:nvPr>
            <p:ph type="title" hasCustomPrompt="1"/>
          </p:nvPr>
        </p:nvSpPr>
        <p:spPr>
          <a:xfrm>
            <a:off x="586001" y="474130"/>
            <a:ext cx="10566837" cy="387798"/>
          </a:xfrm>
          <a:prstGeom prst="rect">
            <a:avLst/>
          </a:prstGeom>
        </p:spPr>
        <p:txBody>
          <a:bodyPr lIns="0" tIns="0" rIns="0" bIns="0">
            <a:spAutoFit/>
          </a:bodyPr>
          <a:lstStyle>
            <a:lvl1pPr>
              <a:defRPr sz="2800" b="1">
                <a:solidFill>
                  <a:schemeClr val="tx1">
                    <a:lumMod val="75000"/>
                  </a:schemeClr>
                </a:solidFill>
              </a:defRPr>
            </a:lvl1pPr>
          </a:lstStyle>
          <a:p>
            <a:r>
              <a:rPr lang="ru-RU" dirty="0"/>
              <a:t>Заголовок</a:t>
            </a:r>
            <a:r>
              <a:rPr lang="en-US" dirty="0"/>
              <a:t>, Arial Bold 28 px</a:t>
            </a:r>
            <a:endParaRPr lang="ru-RU" dirty="0"/>
          </a:p>
        </p:txBody>
      </p:sp>
      <p:sp>
        <p:nvSpPr>
          <p:cNvPr id="7" name="Рисунок 10"/>
          <p:cNvSpPr>
            <a:spLocks noChangeAspect="1"/>
          </p:cNvSpPr>
          <p:nvPr userDrawn="1"/>
        </p:nvSpPr>
        <p:spPr>
          <a:xfrm>
            <a:off x="587154" y="6422332"/>
            <a:ext cx="557698" cy="144000"/>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00A460"/>
          </a:solidFill>
          <a:ln w="1168" cap="flat">
            <a:noFill/>
            <a:prstDash val="solid"/>
            <a:miter/>
          </a:ln>
        </p:spPr>
        <p:txBody>
          <a:bodyPr rtlCol="0" anchor="ctr"/>
          <a:lstStyle/>
          <a:p>
            <a:endParaRPr lang="ru-RU"/>
          </a:p>
        </p:txBody>
      </p:sp>
      <p:sp>
        <p:nvSpPr>
          <p:cNvPr id="3" name="Номер слайда 2"/>
          <p:cNvSpPr>
            <a:spLocks noGrp="1"/>
          </p:cNvSpPr>
          <p:nvPr>
            <p:ph type="sldNum" sz="quarter" idx="10"/>
          </p:nvPr>
        </p:nvSpPr>
        <p:spPr/>
        <p:txBody>
          <a:bodyPr/>
          <a:lstStyle/>
          <a:p>
            <a:fld id="{1947F118-66FC-BE48-93F4-28945D1606A6}" type="slidenum">
              <a:rPr lang="ru-RU" smtClean="0"/>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endParaRPr lang="ru-RU" dirty="0"/>
          </a:p>
          <a:p>
            <a:pPr lvl="1"/>
            <a:r>
              <a:rPr lang="ru-RU" dirty="0"/>
              <a:t>Второй уровень</a:t>
            </a:r>
            <a:endParaRPr lang="ru-RU" dirty="0"/>
          </a:p>
          <a:p>
            <a:pPr lvl="2"/>
            <a:r>
              <a:rPr lang="ru-RU" dirty="0"/>
              <a:t>Третий уровень</a:t>
            </a:r>
            <a:endParaRPr lang="ru-RU" dirty="0"/>
          </a:p>
          <a:p>
            <a:pPr lvl="3"/>
            <a:r>
              <a:rPr lang="ru-RU" dirty="0"/>
              <a:t>Четвертый уровень</a:t>
            </a:r>
            <a:endParaRPr lang="ru-RU" dirty="0"/>
          </a:p>
          <a:p>
            <a:pPr lvl="4"/>
            <a:r>
              <a:rPr lang="ru-RU" dirty="0"/>
              <a:t>Пятый уровень</a:t>
            </a:r>
            <a:endParaRPr lang="ru-RU" dirty="0"/>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roc" panose="020B0502020203020203" pitchFamily="34" charset="0"/>
              </a:defRPr>
            </a:lvl1pPr>
          </a:lstStyle>
          <a:p>
            <a:fld id="{546C4442-DC2B-4CDC-9776-D734847D2FFA}" type="datetimeFigureOut">
              <a:rPr lang="ru-RU" smtClean="0"/>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roc" panose="020B0502020203020203" pitchFamily="34" charset="0"/>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roc" panose="020B0502020203020203" pitchFamily="34" charset="0"/>
              </a:defRPr>
            </a:lvl1pPr>
          </a:lstStyle>
          <a:p>
            <a:fld id="{3F32E96D-4ADC-4D01-A0B1-ED7E4C3E83EE}"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b="0" i="0" kern="1200">
          <a:solidFill>
            <a:schemeClr val="tx1"/>
          </a:solidFill>
          <a:latin typeface="Croc" panose="020B05020202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roc" panose="020B05020202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roc" panose="020B05020202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roc" panose="020B05020202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roc" panose="020B05020202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file:////Users/ykorovina/Desktop/shutterstock_1676998303-2.png" TargetMode="External"/><Relationship Id="rId3" Type="http://schemas.openxmlformats.org/officeDocument/2006/relationships/image" Target="../media/image10.png"/><Relationship Id="rId2" Type="http://schemas.openxmlformats.org/officeDocument/2006/relationships/image" Target="../media/image2.sv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emf"/><Relationship Id="rId2" Type="http://schemas.openxmlformats.org/officeDocument/2006/relationships/oleObject" Target="../embeddings/oleObject1.bin"/><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hyperlink" Target="mailto:vorobyevdaniel@gmail.com" TargetMode="External"/><Relationship Id="rId2" Type="http://schemas.openxmlformats.org/officeDocument/2006/relationships/hyperlink" Target="https://stepik.org/course/3356/syllabus" TargetMode="External"/><Relationship Id="rId1" Type="http://schemas.openxmlformats.org/officeDocument/2006/relationships/hyperlink" Target="https://github.com/HerrEnot/MISIS_2022/" TargetMode="Externa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 Id="rId3" Type="http://schemas.microsoft.com/office/2007/relationships/hdphoto" Target="../media/image8.wdp"/><Relationship Id="rId2" Type="http://schemas.openxmlformats.org/officeDocument/2006/relationships/image" Target="file:////Users/ykorovina/Desktop/jeswin-thomas-guLAk5gqj-Y-unsplash.jpg" TargetMode="Externa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775885" y="-972454"/>
            <a:ext cx="5483077" cy="5400000"/>
          </a:xfrm>
          <a:prstGeom prst="rect">
            <a:avLst/>
          </a:prstGeom>
        </p:spPr>
      </p:pic>
      <p:sp>
        <p:nvSpPr>
          <p:cNvPr id="19" name="TextBox 18"/>
          <p:cNvSpPr txBox="1"/>
          <p:nvPr/>
        </p:nvSpPr>
        <p:spPr>
          <a:xfrm>
            <a:off x="346364" y="391245"/>
            <a:ext cx="10349346" cy="6069965"/>
          </a:xfrm>
          <a:prstGeom prst="rect">
            <a:avLst/>
          </a:prstGeom>
          <a:noFill/>
        </p:spPr>
        <p:txBody>
          <a:bodyPr wrap="square" lIns="0" rtlCol="0">
            <a:spAutoFit/>
          </a:bodyPr>
          <a:lstStyle/>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Языки программирования для работы с большими данными.</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rPr>
              <a:t>Python, часть 1.Вводная лекция</a:t>
            </a:r>
            <a:endParaRPr lang="ru-RU" sz="4800" dirty="0">
              <a:solidFill>
                <a:schemeClr val="bg1"/>
              </a:solidFill>
              <a:latin typeface="Croc" panose="020B0502020203020203" pitchFamily="34" charset="0"/>
            </a:endParaRPr>
          </a:p>
          <a:p>
            <a:pPr>
              <a:lnSpc>
                <a:spcPct val="90000"/>
              </a:lnSpc>
            </a:pPr>
            <a:r>
              <a:rPr lang="ru-RU" sz="4800" dirty="0">
                <a:solidFill>
                  <a:schemeClr val="bg1"/>
                </a:solidFill>
              </a:rPr>
              <a:t>1</a:t>
            </a:r>
            <a:r>
              <a:rPr lang="en-US" sz="4800" dirty="0">
                <a:solidFill>
                  <a:schemeClr val="bg1"/>
                </a:solidFill>
              </a:rPr>
              <a:t> </a:t>
            </a:r>
            <a:r>
              <a:rPr lang="ru-RU" sz="4800" dirty="0">
                <a:solidFill>
                  <a:schemeClr val="bg1"/>
                </a:solidFill>
              </a:rPr>
              <a:t>семестр 202</a:t>
            </a:r>
            <a:r>
              <a:rPr lang="en-US" sz="4800" dirty="0">
                <a:solidFill>
                  <a:schemeClr val="bg1"/>
                </a:solidFill>
              </a:rPr>
              <a:t>3</a:t>
            </a:r>
            <a:r>
              <a:rPr lang="ru-RU" sz="4800" dirty="0">
                <a:solidFill>
                  <a:schemeClr val="bg1"/>
                </a:solidFill>
              </a:rPr>
              <a:t>/202</a:t>
            </a:r>
            <a:r>
              <a:rPr lang="en-US" sz="4800" dirty="0">
                <a:solidFill>
                  <a:schemeClr val="bg1"/>
                </a:solidFill>
              </a:rPr>
              <a:t>4</a:t>
            </a:r>
            <a:r>
              <a:rPr lang="ru-RU" sz="4800" dirty="0">
                <a:solidFill>
                  <a:schemeClr val="bg1"/>
                </a:solidFill>
              </a:rPr>
              <a:t> уч. года</a:t>
            </a:r>
            <a:endParaRPr lang="ru-RU" sz="4800" dirty="0">
              <a:solidFill>
                <a:schemeClr val="bg1"/>
              </a:solidFill>
            </a:endParaRPr>
          </a:p>
          <a:p>
            <a:pPr>
              <a:lnSpc>
                <a:spcPct val="90000"/>
              </a:lnSpc>
            </a:pP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
        <p:nvSpPr>
          <p:cNvPr id="20" name="TextBox 19"/>
          <p:cNvSpPr txBox="1"/>
          <p:nvPr/>
        </p:nvSpPr>
        <p:spPr>
          <a:xfrm>
            <a:off x="596019" y="6038189"/>
            <a:ext cx="6356349" cy="584775"/>
          </a:xfrm>
          <a:prstGeom prst="rect">
            <a:avLst/>
          </a:prstGeom>
          <a:noFill/>
        </p:spPr>
        <p:txBody>
          <a:bodyPr wrap="square" lIns="0" rtlCol="0">
            <a:spAutoFit/>
          </a:bodyPr>
          <a:lstStyle/>
          <a:p>
            <a:r>
              <a:rPr lang="ru-RU" sz="3200" dirty="0">
                <a:solidFill>
                  <a:schemeClr val="bg1"/>
                </a:solidFill>
                <a:latin typeface="Croc" panose="020B0502020203020203" pitchFamily="34" charset="0"/>
              </a:rPr>
              <a:t>Воробьев Даниил</a:t>
            </a:r>
            <a:endParaRPr lang="ru-RU" sz="3200" dirty="0">
              <a:solidFill>
                <a:schemeClr val="bg1"/>
              </a:solidFill>
              <a:latin typeface="Croc" panose="020B0502020203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4754" y="4961288"/>
            <a:ext cx="3943107" cy="3883363"/>
          </a:xfrm>
          <a:prstGeom prst="rect">
            <a:avLst/>
          </a:prstGeom>
        </p:spPr>
      </p:pic>
      <p:sp>
        <p:nvSpPr>
          <p:cNvPr id="82" name="Рисунок 5"/>
          <p:cNvSpPr>
            <a:spLocks noChangeAspect="1"/>
          </p:cNvSpPr>
          <p:nvPr/>
        </p:nvSpPr>
        <p:spPr>
          <a:xfrm>
            <a:off x="6062752" y="320983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3" name="Заголовок 2"/>
          <p:cNvSpPr>
            <a:spLocks noGrp="1"/>
          </p:cNvSpPr>
          <p:nvPr>
            <p:ph type="title"/>
          </p:nvPr>
        </p:nvSpPr>
        <p:spPr>
          <a:xfrm>
            <a:off x="586001" y="474130"/>
            <a:ext cx="10566837" cy="498598"/>
          </a:xfrm>
        </p:spPr>
        <p:txBody>
          <a:bodyPr/>
          <a:lstStyle/>
          <a:p>
            <a:r>
              <a:rPr lang="ru-RU" b="0" dirty="0">
                <a:solidFill>
                  <a:schemeClr val="bg1"/>
                </a:solidFill>
              </a:rPr>
              <a:t>Чем занимаются аналитики данных?</a:t>
            </a:r>
            <a:endParaRPr lang="ru-RU" b="0" dirty="0">
              <a:solidFill>
                <a:schemeClr val="bg1"/>
              </a:solidFill>
            </a:endParaRPr>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sp>
        <p:nvSpPr>
          <p:cNvPr id="5" name="TextBox 4"/>
          <p:cNvSpPr txBox="1"/>
          <p:nvPr/>
        </p:nvSpPr>
        <p:spPr>
          <a:xfrm>
            <a:off x="586001" y="1028343"/>
            <a:ext cx="5258789" cy="4247317"/>
          </a:xfrm>
          <a:prstGeom prst="rect">
            <a:avLst/>
          </a:prstGeom>
          <a:noFill/>
        </p:spPr>
        <p:txBody>
          <a:bodyPr wrap="square" lIns="0" rtlCol="0">
            <a:spAutoFit/>
          </a:bodyPr>
          <a:lstStyle/>
          <a:p>
            <a:r>
              <a:rPr lang="ru-RU" dirty="0">
                <a:solidFill>
                  <a:schemeClr val="bg1"/>
                </a:solidFill>
                <a:latin typeface="Croc" panose="020B0502020203020203" pitchFamily="34" charset="0"/>
              </a:rPr>
              <a:t>Аналитик данных извлекает из данных смысл: структурирует их, формулирует и проверяет гипотезы, находит закономерности и делает выводы. Его работа помогает принимать решения в бизнесе, управлении и науке. </a:t>
            </a:r>
            <a:endParaRPr lang="ru-RU" dirty="0">
              <a:solidFill>
                <a:schemeClr val="bg1"/>
              </a:solidFill>
              <a:latin typeface="Croc" panose="020B0502020203020203" pitchFamily="34" charset="0"/>
            </a:endParaRPr>
          </a:p>
          <a:p>
            <a:endParaRPr lang="ru-RU" dirty="0">
              <a:solidFill>
                <a:schemeClr val="bg1"/>
              </a:solidFill>
              <a:latin typeface="Croc" panose="020B0502020203020203" pitchFamily="34" charset="0"/>
            </a:endParaRPr>
          </a:p>
          <a:p>
            <a:r>
              <a:rPr lang="ru-RU" dirty="0">
                <a:solidFill>
                  <a:schemeClr val="bg1"/>
                </a:solidFill>
                <a:latin typeface="Croc" panose="020B0502020203020203" pitchFamily="34" charset="0"/>
              </a:rPr>
              <a:t>Аналитик данных — важный участник бизнеса, потому что обеспечивает уверенность в принятии решений. Создавать новый продукт очень дорого, а ошибка при внедрении новой функции может стоить компании репутации и прибыли. Дата-аналитики проводят А/B-тесты и строят модели, чтобы проверить, как пользователи или клиенты реагируют на нововведения, и оценить перспективы того или иного проекта.</a:t>
            </a:r>
            <a:endParaRPr lang="ru-RU" dirty="0">
              <a:solidFill>
                <a:schemeClr val="bg1"/>
              </a:solidFill>
              <a:latin typeface="Croc" panose="020B0502020203020203" pitchFamily="34" charset="0"/>
            </a:endParaRPr>
          </a:p>
        </p:txBody>
      </p:sp>
      <p:sp>
        <p:nvSpPr>
          <p:cNvPr id="76" name="TextBox 75"/>
          <p:cNvSpPr txBox="1"/>
          <p:nvPr/>
        </p:nvSpPr>
        <p:spPr>
          <a:xfrm>
            <a:off x="6095999" y="1241453"/>
            <a:ext cx="5258789" cy="646331"/>
          </a:xfrm>
          <a:prstGeom prst="rect">
            <a:avLst/>
          </a:prstGeom>
          <a:noFill/>
        </p:spPr>
        <p:txBody>
          <a:bodyPr wrap="square" lIns="0" rtlCol="0">
            <a:spAutoFit/>
          </a:bodyPr>
          <a:lstStyle/>
          <a:p>
            <a:r>
              <a:rPr lang="ru-RU" b="1" dirty="0">
                <a:solidFill>
                  <a:schemeClr val="bg1"/>
                </a:solidFill>
                <a:latin typeface="Croc" panose="020B0502020203020203" pitchFamily="34" charset="0"/>
              </a:rPr>
              <a:t>Чтобы делать свою работу хорошо, аналитик должен понимать бизнес-процессы.</a:t>
            </a:r>
            <a:endParaRPr lang="ru-RU" b="1" dirty="0">
              <a:solidFill>
                <a:schemeClr val="bg1"/>
              </a:solidFill>
              <a:latin typeface="Croc" panose="020B0502020203020203" pitchFamily="34" charset="0"/>
            </a:endParaRPr>
          </a:p>
        </p:txBody>
      </p:sp>
      <p:pic>
        <p:nvPicPr>
          <p:cNvPr id="9" name="Рисунок 8" descr="Изображение выглядит как текст, компьютер, электроника&#10;&#10;Автоматически созданное описание"/>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4924425" y="2079447"/>
            <a:ext cx="7267575" cy="48450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r>
              <a:rPr lang="ru-RU" sz="1800" b="1">
                <a:solidFill>
                  <a:schemeClr val="accent3"/>
                </a:solidFill>
                <a:latin typeface="Arial" panose="020B0604020202020204"/>
                <a:ea typeface="Arial" panose="020B0604020202020204"/>
                <a:cs typeface="Arial" panose="020B0604020202020204"/>
                <a:sym typeface="Arial" panose="020B0604020202020204"/>
              </a:rPr>
              <a:t>Поместите здесь ваш текст</a:t>
            </a:r>
            <a:endParaRPr lang="ru-RU" sz="1800" b="1">
              <a:solidFill>
                <a:schemeClr val="accent3"/>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7"/>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53" name="Google Shape;153;p7"/>
          <p:cNvSpPr txBox="1"/>
          <p:nvPr/>
        </p:nvSpPr>
        <p:spPr>
          <a:xfrm>
            <a:off x="291100" y="801226"/>
            <a:ext cx="11609799" cy="4519145"/>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19900" b="1">
                <a:solidFill>
                  <a:srgbClr val="171616"/>
                </a:solidFill>
                <a:latin typeface="Arial" panose="020B0604020202020204"/>
                <a:ea typeface="Arial" panose="020B0604020202020204"/>
                <a:cs typeface="Arial" panose="020B0604020202020204"/>
                <a:sym typeface="Arial" panose="020B0604020202020204"/>
              </a:rPr>
              <a:t>DA vs DS</a:t>
            </a:r>
            <a:endParaRPr lang="ru-RU" sz="19900" b="1">
              <a:solidFill>
                <a:srgbClr val="171616"/>
              </a:solidFill>
              <a:latin typeface="Arial" panose="020B0604020202020204"/>
              <a:ea typeface="Arial" panose="020B0604020202020204"/>
              <a:cs typeface="Arial" panose="020B0604020202020204"/>
              <a:sym typeface="Arial" panose="020B0604020202020204"/>
            </a:endParaRPr>
          </a:p>
          <a:p>
            <a:pPr marL="0" marR="0" lvl="0" indent="0" algn="ctr" rtl="0">
              <a:spcBef>
                <a:spcPts val="1000"/>
              </a:spcBef>
              <a:spcAft>
                <a:spcPts val="1000"/>
              </a:spcAft>
              <a:buNone/>
            </a:pPr>
            <a:r>
              <a:rPr lang="ru-RU" sz="7200">
                <a:solidFill>
                  <a:srgbClr val="171616"/>
                </a:solidFill>
                <a:latin typeface="Arial" panose="020B0604020202020204"/>
                <a:ea typeface="Arial" panose="020B0604020202020204"/>
                <a:cs typeface="Arial" panose="020B0604020202020204"/>
                <a:sym typeface="Arial" panose="020B0604020202020204"/>
              </a:rPr>
              <a:t>Fight!</a:t>
            </a:r>
            <a:endParaRPr sz="123400" b="1">
              <a:solidFill>
                <a:srgbClr val="171616"/>
              </a:solidFill>
              <a:latin typeface="Arial" panose="020B0604020202020204"/>
              <a:ea typeface="Arial" panose="020B0604020202020204"/>
              <a:cs typeface="Arial" panose="020B0604020202020204"/>
              <a:sym typeface="Arial" panose="020B0604020202020204"/>
            </a:endParaRPr>
          </a:p>
        </p:txBody>
      </p:sp>
      <p:sp>
        <p:nvSpPr>
          <p:cNvPr id="155" name="Google Shape;155;p7"/>
          <p:cNvSpPr txBox="1"/>
          <p:nvPr/>
        </p:nvSpPr>
        <p:spPr>
          <a:xfrm>
            <a:off x="4658143" y="6266561"/>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endParaRPr sz="2800" b="1" i="1" u="sng">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p:nvPr/>
        </p:nvSpPr>
        <p:spPr>
          <a:xfrm>
            <a:off x="0" y="0"/>
            <a:ext cx="12192001" cy="6858000"/>
          </a:xfrm>
          <a:custGeom>
            <a:avLst/>
            <a:gdLst/>
            <a:ahLst/>
            <a:cxnLst/>
            <a:rect l="l" t="t" r="r" b="b"/>
            <a:pathLst>
              <a:path w="10059670" h="5655310" extrusionOk="0">
                <a:moveTo>
                  <a:pt x="0" y="5655289"/>
                </a:moveTo>
                <a:lnTo>
                  <a:pt x="10059346" y="5655289"/>
                </a:lnTo>
                <a:lnTo>
                  <a:pt x="10059346" y="0"/>
                </a:lnTo>
                <a:lnTo>
                  <a:pt x="0" y="0"/>
                </a:lnTo>
                <a:lnTo>
                  <a:pt x="0" y="5655289"/>
                </a:lnTo>
                <a:close/>
              </a:path>
            </a:pathLst>
          </a:custGeom>
          <a:solidFill>
            <a:srgbClr val="FD645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 name="Google Shape;162;p8"/>
          <p:cNvSpPr/>
          <p:nvPr/>
        </p:nvSpPr>
        <p:spPr>
          <a:xfrm>
            <a:off x="1" y="0"/>
            <a:ext cx="6701539" cy="6858000"/>
          </a:xfrm>
          <a:custGeom>
            <a:avLst/>
            <a:gdLst/>
            <a:ahLst/>
            <a:cxnLst/>
            <a:rect l="l" t="t" r="r" b="b"/>
            <a:pathLst>
              <a:path w="6701539" h="6858000" extrusionOk="0">
                <a:moveTo>
                  <a:pt x="0" y="0"/>
                </a:moveTo>
                <a:lnTo>
                  <a:pt x="6701539" y="0"/>
                </a:lnTo>
                <a:lnTo>
                  <a:pt x="5489823" y="6858000"/>
                </a:lnTo>
                <a:lnTo>
                  <a:pt x="0" y="6858000"/>
                </a:lnTo>
                <a:close/>
              </a:path>
            </a:pathLst>
          </a:cu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8"/>
          <p:cNvSpPr txBox="1">
            <a:spLocks noGrp="1"/>
          </p:cNvSpPr>
          <p:nvPr>
            <p:ph type="title"/>
          </p:nvPr>
        </p:nvSpPr>
        <p:spPr>
          <a:xfrm>
            <a:off x="3248050" y="15298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b="0">
                <a:solidFill>
                  <a:schemeClr val="lt1"/>
                </a:solidFill>
              </a:rPr>
              <a:t>«DA или DS вот в чем вопрос…»</a:t>
            </a:r>
            <a:endParaRPr lang="ru-RU" b="0">
              <a:solidFill>
                <a:schemeClr val="lt1"/>
              </a:solidFill>
            </a:endParaRPr>
          </a:p>
        </p:txBody>
      </p:sp>
      <p:sp>
        <p:nvSpPr>
          <p:cNvPr id="164" name="Google Shape;164;p8"/>
          <p:cNvSpPr txBox="1"/>
          <p:nvPr/>
        </p:nvSpPr>
        <p:spPr>
          <a:xfrm>
            <a:off x="511354" y="1939739"/>
            <a:ext cx="5324100" cy="431396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 знание предметной области</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1000"/>
              </a:spcBef>
              <a:spcAft>
                <a:spcPts val="0"/>
              </a:spcAft>
              <a:buClr>
                <a:srgbClr val="FFFFFF"/>
              </a:buClr>
              <a:buSzPts val="2400"/>
              <a:buFont typeface="Arial" panose="020B0604020202020204"/>
              <a:buChar char="•"/>
            </a:pPr>
            <a:r>
              <a:rPr lang="ru-RU" sz="2400" b="1" i="0" u="none" strike="noStrike" cap="none" dirty="0">
                <a:solidFill>
                  <a:schemeClr val="lt1"/>
                </a:solidFill>
                <a:latin typeface="Arial" panose="020B0604020202020204"/>
                <a:ea typeface="Arial" panose="020B0604020202020204"/>
                <a:cs typeface="Arial" panose="020B0604020202020204"/>
                <a:sym typeface="Arial" panose="020B0604020202020204"/>
              </a:rPr>
              <a:t>Знание особенностей ведения бизнеса</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Знание статистики</a:t>
            </a:r>
            <a:endParaRPr dirty="0"/>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Python, </a:t>
            </a:r>
            <a:r>
              <a:rPr lang="ru-RU" sz="2400" b="1" dirty="0" err="1">
                <a:solidFill>
                  <a:schemeClr val="lt1"/>
                </a:solidFill>
                <a:latin typeface="Arial" panose="020B0604020202020204"/>
                <a:ea typeface="Arial" panose="020B0604020202020204"/>
                <a:cs typeface="Arial" panose="020B0604020202020204"/>
                <a:sym typeface="Arial" panose="020B0604020202020204"/>
              </a:rPr>
              <a:t>Pandas</a:t>
            </a:r>
            <a:r>
              <a:rPr lang="ru-RU" sz="2400" b="1" dirty="0">
                <a:solidFill>
                  <a:schemeClr val="lt1"/>
                </a:solidFill>
                <a:latin typeface="Arial" panose="020B0604020202020204"/>
                <a:ea typeface="Arial" panose="020B0604020202020204"/>
                <a:cs typeface="Arial" panose="020B0604020202020204"/>
                <a:sym typeface="Arial" panose="020B0604020202020204"/>
              </a:rPr>
              <a:t> и немного ML</a:t>
            </a:r>
            <a:endParaRPr sz="2400" b="1"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FFFFFF"/>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SQL, EXCEL</a:t>
            </a:r>
            <a:endParaRPr sz="2400" b="1" i="0"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lnSpc>
                <a:spcPct val="100000"/>
              </a:lnSpc>
              <a:spcBef>
                <a:spcPts val="1000"/>
              </a:spcBef>
              <a:spcAft>
                <a:spcPts val="0"/>
              </a:spcAft>
              <a:buClr>
                <a:srgbClr val="FFFFFF"/>
              </a:buClr>
              <a:buSzPts val="2400"/>
              <a:buFont typeface="Arial" panose="020B0604020202020204"/>
              <a:buNone/>
            </a:pPr>
            <a:endParaRPr sz="24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342900" marR="0" lvl="0" indent="-190500" algn="l" rtl="0">
              <a:spcBef>
                <a:spcPts val="1000"/>
              </a:spcBef>
              <a:spcAft>
                <a:spcPts val="1000"/>
              </a:spcAft>
              <a:buClr>
                <a:schemeClr val="lt1"/>
              </a:buClr>
              <a:buSzPts val="2400"/>
              <a:buFont typeface="Arial" panose="020B0604020202020204"/>
              <a:buNone/>
            </a:pPr>
            <a:endParaRPr sz="24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8"/>
          <p:cNvSpPr txBox="1"/>
          <p:nvPr/>
        </p:nvSpPr>
        <p:spPr>
          <a:xfrm>
            <a:off x="6784720" y="1525729"/>
            <a:ext cx="5324100" cy="3785611"/>
          </a:xfrm>
          <a:prstGeom prst="rect">
            <a:avLst/>
          </a:prstGeom>
          <a:noFill/>
          <a:ln>
            <a:noFill/>
          </a:ln>
        </p:spPr>
        <p:txBody>
          <a:bodyPr spcFirstLastPara="1" wrap="square" lIns="0" tIns="45700" rIns="91425" bIns="45700" anchor="t" anchorCtr="0">
            <a:spAutoFit/>
          </a:bodyPr>
          <a:lstStyle/>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Отличная</a:t>
            </a:r>
            <a:r>
              <a:rPr lang="ru-RU" sz="2400" b="1" i="0" dirty="0">
                <a:solidFill>
                  <a:schemeClr val="lt1"/>
                </a:solidFill>
                <a:latin typeface="Arial" panose="020B0604020202020204"/>
                <a:ea typeface="Arial" panose="020B0604020202020204"/>
                <a:cs typeface="Arial" panose="020B0604020202020204"/>
                <a:sym typeface="Arial" panose="020B0604020202020204"/>
              </a:rPr>
              <a:t> математическая подготовка</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i="0" dirty="0">
                <a:solidFill>
                  <a:schemeClr val="lt1"/>
                </a:solidFill>
                <a:latin typeface="Arial" panose="020B0604020202020204"/>
                <a:ea typeface="Arial" panose="020B0604020202020204"/>
                <a:cs typeface="Arial" panose="020B0604020202020204"/>
                <a:sym typeface="Arial" panose="020B0604020202020204"/>
              </a:rPr>
              <a:t> Умение программировать на Python, </a:t>
            </a:r>
            <a:r>
              <a:rPr lang="ru-RU" sz="2400" b="1" dirty="0">
                <a:solidFill>
                  <a:schemeClr val="lt1"/>
                </a:solidFill>
                <a:latin typeface="Arial" panose="020B0604020202020204"/>
                <a:ea typeface="Arial" panose="020B0604020202020204"/>
                <a:cs typeface="Arial" panose="020B0604020202020204"/>
                <a:sym typeface="Arial" panose="020B0604020202020204"/>
              </a:rPr>
              <a:t>SQL</a:t>
            </a:r>
            <a:r>
              <a:rPr lang="ru-RU" sz="2400" b="1" i="0" dirty="0">
                <a:solidFill>
                  <a:schemeClr val="lt1"/>
                </a:solidFill>
                <a:latin typeface="Arial" panose="020B0604020202020204"/>
                <a:ea typeface="Arial" panose="020B0604020202020204"/>
                <a:cs typeface="Arial" panose="020B0604020202020204"/>
                <a:sym typeface="Arial" panose="020B0604020202020204"/>
              </a:rPr>
              <a:t> и (Java/</a:t>
            </a:r>
            <a:r>
              <a:rPr lang="ru-RU" sz="2400" b="1" i="0" dirty="0" err="1">
                <a:solidFill>
                  <a:schemeClr val="lt1"/>
                </a:solidFill>
                <a:latin typeface="Arial" panose="020B0604020202020204"/>
                <a:ea typeface="Arial" panose="020B0604020202020204"/>
                <a:cs typeface="Arial" panose="020B0604020202020204"/>
                <a:sym typeface="Arial" panose="020B0604020202020204"/>
              </a:rPr>
              <a:t>Matlab</a:t>
            </a:r>
            <a:r>
              <a:rPr lang="ru-RU" sz="2400" b="1" dirty="0">
                <a:solidFill>
                  <a:schemeClr val="lt1"/>
                </a:solidFill>
                <a:latin typeface="Arial" panose="020B0604020202020204"/>
                <a:ea typeface="Arial" panose="020B0604020202020204"/>
                <a:cs typeface="Arial" panose="020B0604020202020204"/>
                <a:sym typeface="Arial" panose="020B0604020202020204"/>
              </a:rPr>
              <a:t>/</a:t>
            </a:r>
            <a:r>
              <a:rPr lang="ru-RU" sz="2400" b="1" i="0" dirty="0">
                <a:solidFill>
                  <a:schemeClr val="lt1"/>
                </a:solidFill>
                <a:latin typeface="Arial" panose="020B0604020202020204"/>
                <a:ea typeface="Arial" panose="020B0604020202020204"/>
                <a:cs typeface="Arial" panose="020B0604020202020204"/>
                <a:sym typeface="Arial" panose="020B0604020202020204"/>
              </a:rPr>
              <a:t>R/Scala)</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Отличное</a:t>
            </a:r>
            <a:r>
              <a:rPr lang="ru-RU" sz="2400" b="1" i="0" dirty="0">
                <a:solidFill>
                  <a:schemeClr val="lt1"/>
                </a:solidFill>
                <a:latin typeface="Arial" panose="020B0604020202020204"/>
                <a:ea typeface="Arial" panose="020B0604020202020204"/>
                <a:cs typeface="Arial" panose="020B0604020202020204"/>
                <a:sym typeface="Arial" panose="020B0604020202020204"/>
              </a:rPr>
              <a:t> знание методов и алгоритмов машинного обучения.  </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У</a:t>
            </a:r>
            <a:r>
              <a:rPr lang="ru-RU" sz="2400" b="1" i="0" dirty="0">
                <a:solidFill>
                  <a:schemeClr val="lt1"/>
                </a:solidFill>
                <a:latin typeface="Arial" panose="020B0604020202020204"/>
                <a:ea typeface="Arial" panose="020B0604020202020204"/>
                <a:cs typeface="Arial" panose="020B0604020202020204"/>
                <a:sym typeface="Arial" panose="020B0604020202020204"/>
              </a:rPr>
              <a:t>мение работать с большими данными (Big Data) — </a:t>
            </a:r>
            <a:r>
              <a:rPr lang="ru-RU" sz="2400" b="1" i="0" dirty="0" err="1">
                <a:solidFill>
                  <a:schemeClr val="lt1"/>
                </a:solidFill>
                <a:latin typeface="Arial" panose="020B0604020202020204"/>
                <a:ea typeface="Arial" panose="020B0604020202020204"/>
                <a:cs typeface="Arial" panose="020B0604020202020204"/>
                <a:sym typeface="Arial" panose="020B0604020202020204"/>
              </a:rPr>
              <a:t>Hadoop</a:t>
            </a:r>
            <a:r>
              <a:rPr lang="ru-RU" sz="2400" b="1" i="0" dirty="0">
                <a:solidFill>
                  <a:schemeClr val="lt1"/>
                </a:solidFill>
                <a:latin typeface="Arial" panose="020B0604020202020204"/>
                <a:ea typeface="Arial" panose="020B0604020202020204"/>
                <a:cs typeface="Arial" panose="020B0604020202020204"/>
                <a:sym typeface="Arial" panose="020B0604020202020204"/>
              </a:rPr>
              <a:t> и его друзья</a:t>
            </a:r>
            <a:endParaRPr dirty="0"/>
          </a:p>
          <a:p>
            <a:pPr marL="342900" marR="0" lvl="0" indent="-342900" algn="l" rtl="0">
              <a:spcBef>
                <a:spcPts val="0"/>
              </a:spcBef>
              <a:spcAft>
                <a:spcPts val="0"/>
              </a:spcAft>
              <a:buClr>
                <a:schemeClr val="lt1"/>
              </a:buClr>
              <a:buSzPts val="2400"/>
              <a:buFont typeface="Arial" panose="020B0604020202020204"/>
              <a:buChar char="•"/>
            </a:pPr>
            <a:r>
              <a:rPr lang="ru-RU" sz="2400" b="1" dirty="0">
                <a:solidFill>
                  <a:schemeClr val="lt1"/>
                </a:solidFill>
                <a:latin typeface="Arial" panose="020B0604020202020204"/>
                <a:ea typeface="Arial" panose="020B0604020202020204"/>
                <a:cs typeface="Arial" panose="020B0604020202020204"/>
                <a:sym typeface="Arial" panose="020B0604020202020204"/>
              </a:rPr>
              <a:t>Хороший технический бэкграунд</a:t>
            </a:r>
            <a:endParaRPr sz="2400" b="1"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67" name="Google Shape;167;p8"/>
          <p:cNvSpPr txBox="1"/>
          <p:nvPr/>
        </p:nvSpPr>
        <p:spPr>
          <a:xfrm>
            <a:off x="1794931" y="1073829"/>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Аналитик данных (DA)</a:t>
            </a:r>
            <a:endParaRPr lang="ru-RU" sz="2800" b="1">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8"/>
          <p:cNvSpPr txBox="1"/>
          <p:nvPr/>
        </p:nvSpPr>
        <p:spPr>
          <a:xfrm>
            <a:off x="8122498" y="983404"/>
            <a:ext cx="525878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a:solidFill>
                  <a:schemeClr val="lt1"/>
                </a:solidFill>
                <a:latin typeface="Arial" panose="020B0604020202020204"/>
                <a:ea typeface="Arial" panose="020B0604020202020204"/>
                <a:cs typeface="Arial" panose="020B0604020202020204"/>
                <a:sym typeface="Arial" panose="020B0604020202020204"/>
              </a:rPr>
              <a:t>Дата-саентист (DS)</a:t>
            </a:r>
            <a:endParaRPr lang="ru-RU" sz="2800" b="1">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8"/>
          <p:cNvSpPr txBox="1"/>
          <p:nvPr/>
        </p:nvSpPr>
        <p:spPr>
          <a:xfrm>
            <a:off x="1514475" y="6294240"/>
            <a:ext cx="6373709"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u="sng" dirty="0">
                <a:solidFill>
                  <a:schemeClr val="lt1"/>
                </a:solidFill>
                <a:latin typeface="Arial" panose="020B0604020202020204"/>
                <a:ea typeface="Arial" panose="020B0604020202020204"/>
                <a:cs typeface="Arial" panose="020B0604020202020204"/>
                <a:sym typeface="Arial" panose="020B0604020202020204"/>
              </a:rPr>
              <a:t>*на текущий момент</a:t>
            </a:r>
            <a:endParaRPr sz="2800" b="1" i="1" u="sng"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8"/>
          <p:cNvSpPr txBox="1"/>
          <p:nvPr/>
        </p:nvSpPr>
        <p:spPr>
          <a:xfrm>
            <a:off x="5953125" y="6402990"/>
            <a:ext cx="6238875" cy="523220"/>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ru-RU" sz="2800" b="1" i="1" dirty="0">
                <a:solidFill>
                  <a:schemeClr val="lt1"/>
                </a:solidFill>
                <a:latin typeface="Arial" panose="020B0604020202020204"/>
                <a:ea typeface="Arial" panose="020B0604020202020204"/>
                <a:cs typeface="Arial" panose="020B0604020202020204"/>
                <a:sym typeface="Arial" panose="020B0604020202020204"/>
              </a:rPr>
              <a:t>P.S. А еще есть ML-инженеры…</a:t>
            </a:r>
            <a:endParaRPr sz="2800" b="1" i="1"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114299" y="-8692"/>
            <a:ext cx="4448908" cy="6857999"/>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553998"/>
          </a:xfrm>
        </p:spPr>
        <p:txBody>
          <a:bodyPr/>
          <a:lstStyle/>
          <a:p>
            <a:r>
              <a:rPr lang="ru-RU" sz="4000" dirty="0">
                <a:solidFill>
                  <a:schemeClr val="bg1"/>
                </a:solidFill>
                <a:latin typeface="+mn-lt"/>
              </a:rPr>
              <a:t>Задачи </a:t>
            </a:r>
            <a:r>
              <a:rPr lang="en-US" sz="4000" dirty="0">
                <a:solidFill>
                  <a:schemeClr val="bg1"/>
                </a:solidFill>
                <a:latin typeface="+mn-lt"/>
              </a:rPr>
              <a:t>DA</a:t>
            </a:r>
            <a:endParaRPr lang="ru-RU" sz="4000" dirty="0">
              <a:solidFill>
                <a:schemeClr val="bg1"/>
              </a:solidFill>
              <a:latin typeface="+mn-lt"/>
            </a:endParaRPr>
          </a:p>
        </p:txBody>
      </p:sp>
      <p:sp>
        <p:nvSpPr>
          <p:cNvPr id="26" name="Прямоугольник 25"/>
          <p:cNvSpPr/>
          <p:nvPr/>
        </p:nvSpPr>
        <p:spPr>
          <a:xfrm>
            <a:off x="3324226" y="-1205346"/>
            <a:ext cx="5543549" cy="971807"/>
          </a:xfrm>
          <a:prstGeom prst="rect">
            <a:avLst/>
          </a:prstGeom>
          <a:solidFill>
            <a:srgbClr val="FD6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t>
            </a:r>
            <a:r>
              <a:rPr lang="en-US" dirty="0" err="1"/>
              <a:t>Brainz</a:t>
            </a:r>
            <a:r>
              <a:rPr lang="en-US" dirty="0"/>
              <a:t> — </a:t>
            </a:r>
            <a:r>
              <a:rPr lang="ru-RU" dirty="0"/>
              <a:t>вариант слайда «о компании» с другой </a:t>
            </a:r>
            <a:r>
              <a:rPr lang="ru-RU" dirty="0" err="1"/>
              <a:t>компановкой</a:t>
            </a:r>
            <a:r>
              <a:rPr lang="ru-RU" dirty="0"/>
              <a:t>, на месте цифр может быть фото, тогда цифры заверстываются снизу под блоком текста </a:t>
            </a:r>
            <a:endParaRPr lang="ru-RU" dirty="0"/>
          </a:p>
        </p:txBody>
      </p:sp>
      <p:sp>
        <p:nvSpPr>
          <p:cNvPr id="29" name="TextBox 28"/>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chemeClr val="bg1"/>
                </a:solidFill>
                <a:latin typeface="Croc" panose="020B0502020203020203" pitchFamily="34" charset="0"/>
              </a:rPr>
              <a:t>N</a:t>
            </a:r>
            <a:endParaRPr lang="ru-RU" sz="1000" dirty="0">
              <a:solidFill>
                <a:schemeClr val="bg1"/>
              </a:solidFill>
              <a:latin typeface="Croc" panose="020B0502020203020203" pitchFamily="34" charset="0"/>
            </a:endParaRPr>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51690" y="12834"/>
            <a:ext cx="98364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9913" y="1184361"/>
            <a:ext cx="3952951" cy="4815677"/>
          </a:xfrm>
          <a:prstGeom prst="rect">
            <a:avLst/>
          </a:prstGeom>
          <a:noFill/>
        </p:spPr>
        <p:txBody>
          <a:bodyPr wrap="square">
            <a:spAutoFit/>
          </a:bodyPr>
          <a:lstStyle/>
          <a:p>
            <a:pPr algn="l">
              <a:lnSpc>
                <a:spcPct val="150000"/>
              </a:lnSpc>
              <a:buFont typeface="Arial" panose="020B0604020202020204" pitchFamily="34" charset="0"/>
              <a:buChar char="•"/>
            </a:pPr>
            <a:r>
              <a:rPr lang="en-US" sz="2300" b="0" i="0" dirty="0">
                <a:solidFill>
                  <a:schemeClr val="bg1"/>
                </a:solidFill>
                <a:effectLst/>
                <a:latin typeface="William Text Pro"/>
              </a:rPr>
              <a:t>C</a:t>
            </a:r>
            <a:r>
              <a:rPr lang="ru-RU" sz="2300" b="0" i="0" dirty="0">
                <a:solidFill>
                  <a:schemeClr val="bg1"/>
                </a:solidFill>
                <a:effectLst/>
                <a:latin typeface="William Text Pro"/>
              </a:rPr>
              <a:t>обирает данные </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Знакомится с параметрами набора</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Проводит предварительную обработку данных</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Интерпретирует </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dirty="0">
                <a:solidFill>
                  <a:schemeClr val="bg1"/>
                </a:solidFill>
                <a:latin typeface="William Text Pro"/>
              </a:rPr>
              <a:t>Д</a:t>
            </a:r>
            <a:r>
              <a:rPr lang="ru-RU" sz="2300" b="0" i="0" dirty="0">
                <a:solidFill>
                  <a:schemeClr val="bg1"/>
                </a:solidFill>
                <a:effectLst/>
                <a:latin typeface="William Text Pro"/>
              </a:rPr>
              <a:t>елает выводы;</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b="0" i="0" dirty="0">
                <a:solidFill>
                  <a:schemeClr val="bg1"/>
                </a:solidFill>
                <a:effectLst/>
                <a:latin typeface="William Text Pro"/>
              </a:rPr>
              <a:t>Визуализирует</a:t>
            </a:r>
            <a:endParaRPr lang="ru-RU" sz="2300" b="0" i="0" dirty="0">
              <a:solidFill>
                <a:schemeClr val="bg1"/>
              </a:solidFill>
              <a:effectLst/>
              <a:latin typeface="William Text Pro"/>
            </a:endParaRPr>
          </a:p>
          <a:p>
            <a:pPr algn="l">
              <a:lnSpc>
                <a:spcPct val="150000"/>
              </a:lnSpc>
              <a:buFont typeface="Arial" panose="020B0604020202020204" pitchFamily="34" charset="0"/>
              <a:buChar char="•"/>
            </a:pPr>
            <a:r>
              <a:rPr lang="ru-RU" sz="2300" dirty="0">
                <a:solidFill>
                  <a:schemeClr val="bg1"/>
                </a:solidFill>
                <a:latin typeface="William Text Pro"/>
              </a:rPr>
              <a:t>Иногда строит модели </a:t>
            </a:r>
            <a:r>
              <a:rPr lang="en-US" sz="2300" dirty="0">
                <a:solidFill>
                  <a:schemeClr val="bg1"/>
                </a:solidFill>
                <a:latin typeface="William Text Pro"/>
              </a:rPr>
              <a:t>ML</a:t>
            </a:r>
            <a:endParaRPr lang="ru-RU" sz="2300" b="0" i="0" dirty="0">
              <a:solidFill>
                <a:schemeClr val="bg1"/>
              </a:solidFill>
              <a:effectLst/>
              <a:latin typeface="William Tex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p:nvPr/>
        </p:nvSpPr>
        <p:spPr>
          <a:xfrm>
            <a:off x="7817476" y="1"/>
            <a:ext cx="4374524"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10"/>
          <p:cNvSpPr txBox="1">
            <a:spLocks noGrp="1"/>
          </p:cNvSpPr>
          <p:nvPr>
            <p:ph type="title"/>
          </p:nvPr>
        </p:nvSpPr>
        <p:spPr>
          <a:xfrm>
            <a:off x="432715" y="148212"/>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a:solidFill>
                  <a:schemeClr val="dk1"/>
                </a:solidFill>
              </a:rPr>
              <a:t>Summary Универсального солдата</a:t>
            </a:r>
            <a:endParaRPr lang="ru-RU">
              <a:solidFill>
                <a:schemeClr val="dk1"/>
              </a:solidFill>
            </a:endParaRPr>
          </a:p>
        </p:txBody>
      </p:sp>
      <p:sp>
        <p:nvSpPr>
          <p:cNvPr id="187" name="Google Shape;187;p10"/>
          <p:cNvSpPr txBox="1"/>
          <p:nvPr/>
        </p:nvSpPr>
        <p:spPr>
          <a:xfrm>
            <a:off x="10751893" y="6409366"/>
            <a:ext cx="868101" cy="246221"/>
          </a:xfrm>
          <a:prstGeom prst="rect">
            <a:avLst/>
          </a:prstGeom>
          <a:noFill/>
          <a:ln>
            <a:noFill/>
          </a:ln>
        </p:spPr>
        <p:txBody>
          <a:bodyPr spcFirstLastPara="1" wrap="square" lIns="91425" tIns="45700" rIns="0" bIns="45700" anchor="b" anchorCtr="0">
            <a:spAutoFit/>
          </a:bodyPr>
          <a:lstStyle/>
          <a:p>
            <a:pPr marL="0" marR="0" lvl="0" indent="0" algn="r" rtl="0">
              <a:spcBef>
                <a:spcPts val="0"/>
              </a:spcBef>
              <a:spcAft>
                <a:spcPts val="0"/>
              </a:spcAft>
              <a:buNone/>
            </a:pPr>
            <a:r>
              <a:rPr lang="ru-RU" sz="1000">
                <a:solidFill>
                  <a:srgbClr val="242425"/>
                </a:solidFill>
                <a:latin typeface="Arial" panose="020B0604020202020204"/>
                <a:ea typeface="Arial" panose="020B0604020202020204"/>
                <a:cs typeface="Arial" panose="020B0604020202020204"/>
                <a:sym typeface="Arial" panose="020B0604020202020204"/>
              </a:rPr>
              <a:t>N</a:t>
            </a:r>
            <a:endParaRPr sz="1000">
              <a:solidFill>
                <a:srgbClr val="242425"/>
              </a:solidFill>
              <a:latin typeface="Arial" panose="020B0604020202020204"/>
              <a:ea typeface="Arial" panose="020B0604020202020204"/>
              <a:cs typeface="Arial" panose="020B0604020202020204"/>
              <a:sym typeface="Arial" panose="020B0604020202020204"/>
            </a:endParaRPr>
          </a:p>
        </p:txBody>
      </p:sp>
      <p:sp>
        <p:nvSpPr>
          <p:cNvPr id="189" name="Google Shape;189;p10"/>
          <p:cNvSpPr txBox="1"/>
          <p:nvPr/>
        </p:nvSpPr>
        <p:spPr>
          <a:xfrm>
            <a:off x="501899" y="407723"/>
            <a:ext cx="7395918" cy="6001643"/>
          </a:xfrm>
          <a:prstGeom prst="rect">
            <a:avLst/>
          </a:prstGeom>
          <a:noFill/>
          <a:ln>
            <a:noFill/>
          </a:ln>
        </p:spPr>
        <p:txBody>
          <a:bodyPr spcFirstLastPara="1" wrap="square" lIns="91425" tIns="45700" rIns="91425" bIns="45700" anchor="t" anchorCtr="0">
            <a:spAutoFit/>
          </a:bodyPr>
          <a:lstStyle/>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иметь отличную математическую базу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понимать теорию вероятности и математическую статистику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иметь математическую культуру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критическим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продуктовым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обладать бизнесовым мышлением </a:t>
            </a:r>
            <a:endParaRPr sz="2400" b="0" i="0" dirty="0">
              <a:solidFill>
                <a:srgbClr val="000000"/>
              </a:solidFill>
              <a:latin typeface="Arial" panose="020B0604020202020204"/>
              <a:ea typeface="Arial" panose="020B0604020202020204"/>
              <a:cs typeface="Arial" panose="020B0604020202020204"/>
              <a:sym typeface="Arial" panose="020B0604020202020204"/>
            </a:endParaRPr>
          </a:p>
          <a:p>
            <a:pPr marL="0" marR="0" lvl="0" indent="-152400" algn="l" rtl="0">
              <a:lnSpc>
                <a:spcPct val="200000"/>
              </a:lnSpc>
              <a:spcBef>
                <a:spcPts val="0"/>
              </a:spcBef>
              <a:spcAft>
                <a:spcPts val="0"/>
              </a:spcAft>
              <a:buClr>
                <a:srgbClr val="000000"/>
              </a:buClr>
              <a:buSzPts val="2400"/>
              <a:buFont typeface="Arial" panose="020B0604020202020204"/>
              <a:buChar char="•"/>
            </a:pPr>
            <a:r>
              <a:rPr lang="ru-RU" sz="2400" b="0" i="0" dirty="0">
                <a:solidFill>
                  <a:srgbClr val="000000"/>
                </a:solidFill>
                <a:latin typeface="Arial" panose="020B0604020202020204"/>
                <a:ea typeface="Arial" panose="020B0604020202020204"/>
                <a:cs typeface="Arial" panose="020B0604020202020204"/>
                <a:sym typeface="Arial" panose="020B0604020202020204"/>
              </a:rPr>
              <a:t>быть технарем</a:t>
            </a:r>
            <a:endParaRPr dirty="0"/>
          </a:p>
        </p:txBody>
      </p:sp>
      <p:pic>
        <p:nvPicPr>
          <p:cNvPr id="190" name="Google Shape;190;p10" descr="Универсальный солдат Фотогалерея кадры из фильма Дольф Лундгрен, (id 56652  большой раземер) кадры из фильма Дольф Лундгрен"/>
          <p:cNvPicPr preferRelativeResize="0"/>
          <p:nvPr/>
        </p:nvPicPr>
        <p:blipFill rotWithShape="1">
          <a:blip r:embed="rId1"/>
          <a:srcRect/>
          <a:stretch>
            <a:fillRect/>
          </a:stretch>
        </p:blipFill>
        <p:spPr>
          <a:xfrm>
            <a:off x="8250073" y="671637"/>
            <a:ext cx="3675713" cy="55190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21" name="object 4"/>
          <p:cNvSpPr/>
          <p:nvPr/>
        </p:nvSpPr>
        <p:spPr>
          <a:xfrm>
            <a:off x="0" y="0"/>
            <a:ext cx="12192001" cy="6858000"/>
          </a:xfrm>
          <a:custGeom>
            <a:avLst/>
            <a:gdLst/>
            <a:ahLst/>
            <a:cxnLst/>
            <a:rect l="l" t="t" r="r" b="b"/>
            <a:pathLst>
              <a:path w="10059670" h="5655310">
                <a:moveTo>
                  <a:pt x="0" y="5655289"/>
                </a:moveTo>
                <a:lnTo>
                  <a:pt x="10059346" y="5655289"/>
                </a:lnTo>
                <a:lnTo>
                  <a:pt x="10059346" y="0"/>
                </a:lnTo>
                <a:lnTo>
                  <a:pt x="0" y="0"/>
                </a:lnTo>
                <a:lnTo>
                  <a:pt x="0" y="5655289"/>
                </a:lnTo>
                <a:close/>
              </a:path>
            </a:pathLst>
          </a:custGeom>
          <a:solidFill>
            <a:srgbClr val="6F26E2"/>
          </a:solidFill>
        </p:spPr>
        <p:txBody>
          <a:bodyPr wrap="square" lIns="0" tIns="0" rIns="0" bIns="0" rtlCol="0"/>
          <a:lstStyle/>
          <a:p>
            <a:endParaRPr dirty="0"/>
          </a:p>
        </p:txBody>
      </p:sp>
      <p:graphicFrame>
        <p:nvGraphicFramePr>
          <p:cNvPr id="2" name="Объект 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7" name="think-cell Slide" r:id="rId2" imgW="5715" imgH="5715" progId="TCLayout.ActiveDocument.1">
                  <p:embed/>
                </p:oleObj>
              </mc:Choice>
              <mc:Fallback>
                <p:oleObj name="think-cell Slide" r:id="rId2" imgW="5715" imgH="5715" progId="TCLayout.ActiveDocument.1">
                  <p:embed/>
                  <p:pic>
                    <p:nvPicPr>
                      <p:cNvPr id="0" name="Объект 1"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1" name="Rectangle 41"/>
          <p:cNvSpPr/>
          <p:nvPr/>
        </p:nvSpPr>
        <p:spPr>
          <a:xfrm>
            <a:off x="854691" y="3527234"/>
            <a:ext cx="3469549" cy="2856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SQL</a:t>
            </a:r>
            <a:r>
              <a:rPr lang="ru-RU" sz="2400" dirty="0">
                <a:solidFill>
                  <a:srgbClr val="4E4D51"/>
                </a:solidFill>
                <a:latin typeface="Croc" panose="020B0502020203020203" pitchFamily="34" charset="0"/>
                <a:sym typeface="Arial" panose="020B0604020202020204"/>
              </a:rPr>
              <a:t> и БД</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en-US" sz="2400" dirty="0">
                <a:solidFill>
                  <a:srgbClr val="4E4D51"/>
                </a:solidFill>
                <a:latin typeface="Croc" panose="020B0502020203020203" pitchFamily="34" charset="0"/>
                <a:sym typeface="Arial" panose="020B0604020202020204"/>
              </a:rPr>
              <a:t>EXCEL</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Базовый </a:t>
            </a:r>
            <a:r>
              <a:rPr lang="en-US" sz="2400" dirty="0">
                <a:solidFill>
                  <a:srgbClr val="4E4D51"/>
                </a:solidFill>
                <a:latin typeface="Croc" panose="020B0502020203020203" pitchFamily="34" charset="0"/>
                <a:sym typeface="Arial" panose="020B0604020202020204"/>
              </a:rPr>
              <a:t>BA</a:t>
            </a:r>
            <a:endParaRPr lang="en-US" sz="2400" dirty="0">
              <a:solidFill>
                <a:srgbClr val="4E4D51"/>
              </a:solidFill>
              <a:latin typeface="Croc" panose="020B0502020203020203" pitchFamily="34" charset="0"/>
              <a:sym typeface="Arial" panose="020B0604020202020204"/>
            </a:endParaRPr>
          </a:p>
          <a:p>
            <a:pPr marR="0" lvl="0" algn="l" rtl="0">
              <a:spcBef>
                <a:spcPts val="0"/>
              </a:spcBef>
              <a:spcAft>
                <a:spcPts val="1000"/>
              </a:spcAft>
              <a:buClr>
                <a:schemeClr val="accent1"/>
              </a:buClr>
              <a:buSzPts val="1400"/>
            </a:pPr>
            <a:r>
              <a:rPr lang="ru-RU" sz="2400" dirty="0">
                <a:solidFill>
                  <a:srgbClr val="4E4D51"/>
                </a:solidFill>
                <a:latin typeface="Croc" panose="020B0502020203020203" pitchFamily="34" charset="0"/>
                <a:sym typeface="Arial" panose="020B0604020202020204"/>
              </a:rPr>
              <a:t>Базовая статистика</a:t>
            </a:r>
            <a:endParaRPr lang="ru-RU" sz="2400" dirty="0">
              <a:solidFill>
                <a:schemeClr val="dk1"/>
              </a:solidFill>
              <a:latin typeface="Croc" panose="020B0502020203020203" pitchFamily="34" charset="0"/>
              <a:sym typeface="Arial" panose="020B0604020202020204"/>
            </a:endParaRPr>
          </a:p>
        </p:txBody>
      </p:sp>
      <p:sp>
        <p:nvSpPr>
          <p:cNvPr id="12" name="Rectangle 43"/>
          <p:cNvSpPr/>
          <p:nvPr/>
        </p:nvSpPr>
        <p:spPr>
          <a:xfrm>
            <a:off x="4330173" y="3016081"/>
            <a:ext cx="3481510" cy="3367788"/>
          </a:xfrm>
          <a:prstGeom prst="rect">
            <a:avLst/>
          </a:prstGeom>
          <a:pattFill prst="pct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Python</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Pandas</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API</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sz="2000" dirty="0">
                <a:solidFill>
                  <a:schemeClr val="dk1"/>
                </a:solidFill>
                <a:latin typeface="Croc" panose="020B0502020203020203" pitchFamily="34" charset="0"/>
                <a:cs typeface="Arial" panose="020B0604020202020204"/>
                <a:sym typeface="Arial" panose="020B0604020202020204"/>
              </a:rPr>
              <a:t>SQL, NOSQL</a:t>
            </a:r>
            <a:endParaRPr lang="en-US"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sz="2000" dirty="0" err="1">
                <a:solidFill>
                  <a:schemeClr val="dk1"/>
                </a:solidFill>
                <a:latin typeface="Croc" panose="020B0502020203020203" pitchFamily="34" charset="0"/>
                <a:cs typeface="Arial" panose="020B0604020202020204"/>
                <a:sym typeface="Arial" panose="020B0604020202020204"/>
              </a:rPr>
              <a:t>Дашборды</a:t>
            </a:r>
            <a:endParaRPr lang="ru-RU" sz="2000"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статистики</a:t>
            </a:r>
            <a:endParaRPr lang="ru-RU" sz="20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r>
              <a:rPr lang="ru-RU" sz="2000" dirty="0">
                <a:solidFill>
                  <a:schemeClr val="dk1"/>
                </a:solidFill>
                <a:latin typeface="Croc" panose="020B0502020203020203" pitchFamily="34" charset="0"/>
                <a:cs typeface="Arial" panose="020B0604020202020204"/>
                <a:sym typeface="Arial" panose="020B0604020202020204"/>
              </a:rPr>
              <a:t>Средний уровень </a:t>
            </a:r>
            <a:r>
              <a:rPr lang="en-US" sz="2000" dirty="0">
                <a:solidFill>
                  <a:schemeClr val="dk1"/>
                </a:solidFill>
                <a:latin typeface="Croc" panose="020B0502020203020203" pitchFamily="34" charset="0"/>
                <a:cs typeface="Arial" panose="020B0604020202020204"/>
                <a:sym typeface="Arial" panose="020B0604020202020204"/>
              </a:rPr>
              <a:t>BA, SA</a:t>
            </a:r>
            <a:endParaRPr lang="en-US" sz="20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ru-RU" sz="1600"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endParaRPr lang="en-US" sz="1600" dirty="0">
              <a:solidFill>
                <a:schemeClr val="dk1"/>
              </a:solidFill>
              <a:latin typeface="Croc" panose="020B0502020203020203" pitchFamily="34" charset="0"/>
              <a:cs typeface="Arial" panose="020B0604020202020204"/>
            </a:endParaRPr>
          </a:p>
        </p:txBody>
      </p:sp>
      <p:sp>
        <p:nvSpPr>
          <p:cNvPr id="13" name="Rectangle 45"/>
          <p:cNvSpPr/>
          <p:nvPr/>
        </p:nvSpPr>
        <p:spPr>
          <a:xfrm>
            <a:off x="7774915" y="2504927"/>
            <a:ext cx="3481510" cy="3878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tlCol="0" anchor="t" anchorCtr="0"/>
          <a:lstStyle/>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Python</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Pandas</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SQL</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dirty="0" err="1">
                <a:solidFill>
                  <a:schemeClr val="dk1"/>
                </a:solidFill>
                <a:latin typeface="Croc" panose="020B0502020203020203" pitchFamily="34" charset="0"/>
                <a:cs typeface="Arial" panose="020B0604020202020204"/>
                <a:sym typeface="Arial" panose="020B0604020202020204"/>
              </a:rPr>
              <a:t>Дашборды</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ML</a:t>
            </a:r>
            <a:endParaRPr lang="en-US"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HADOOP</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en-US" dirty="0">
                <a:solidFill>
                  <a:schemeClr val="dk1"/>
                </a:solidFill>
                <a:latin typeface="Croc" panose="020B0502020203020203" pitchFamily="34" charset="0"/>
                <a:cs typeface="Arial" panose="020B0604020202020204"/>
                <a:sym typeface="Arial" panose="020B0604020202020204"/>
              </a:rPr>
              <a:t>Spark</a:t>
            </a:r>
            <a:endParaRPr lang="ru-RU" dirty="0">
              <a:solidFill>
                <a:schemeClr val="dk1"/>
              </a:solidFill>
              <a:latin typeface="Croc" panose="020B0502020203020203" pitchFamily="34" charset="0"/>
              <a:cs typeface="Arial" panose="020B0604020202020204"/>
              <a:sym typeface="Arial" panose="020B0604020202020204"/>
            </a:endParaRPr>
          </a:p>
          <a:p>
            <a:pPr marL="144145">
              <a:lnSpc>
                <a:spcPct val="150000"/>
              </a:lnSpc>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статистики</a:t>
            </a:r>
            <a:endParaRPr lang="en-US" dirty="0">
              <a:solidFill>
                <a:schemeClr val="dk1"/>
              </a:solidFill>
              <a:latin typeface="Croc" panose="020B0502020203020203" pitchFamily="34" charset="0"/>
              <a:cs typeface="Arial" panose="020B0604020202020204"/>
              <a:sym typeface="Arial" panose="020B0604020202020204"/>
            </a:endParaRPr>
          </a:p>
          <a:p>
            <a:pPr marL="144145">
              <a:buClr>
                <a:schemeClr val="accent1"/>
              </a:buClr>
            </a:pPr>
            <a:r>
              <a:rPr lang="ru-RU" dirty="0">
                <a:solidFill>
                  <a:schemeClr val="dk1"/>
                </a:solidFill>
                <a:latin typeface="Croc" panose="020B0502020203020203" pitchFamily="34" charset="0"/>
                <a:cs typeface="Arial" panose="020B0604020202020204"/>
                <a:sym typeface="Arial" panose="020B0604020202020204"/>
              </a:rPr>
              <a:t>Высокий уровень </a:t>
            </a:r>
            <a:r>
              <a:rPr lang="en-US" dirty="0">
                <a:solidFill>
                  <a:schemeClr val="dk1"/>
                </a:solidFill>
                <a:latin typeface="Croc" panose="020B0502020203020203" pitchFamily="34" charset="0"/>
                <a:cs typeface="Arial" panose="020B0604020202020204"/>
                <a:sym typeface="Arial" panose="020B0604020202020204"/>
              </a:rPr>
              <a:t>BA, SA</a:t>
            </a:r>
            <a:endParaRPr lang="ru-RU" dirty="0">
              <a:solidFill>
                <a:schemeClr val="dk1"/>
              </a:solidFill>
              <a:latin typeface="Croc" panose="020B0502020203020203" pitchFamily="34" charset="0"/>
              <a:cs typeface="Arial" panose="020B0604020202020204"/>
              <a:sym typeface="Arial" panose="020B0604020202020204"/>
            </a:endParaRPr>
          </a:p>
        </p:txBody>
      </p:sp>
      <p:sp>
        <p:nvSpPr>
          <p:cNvPr id="16" name="Rectangle 51"/>
          <p:cNvSpPr/>
          <p:nvPr/>
        </p:nvSpPr>
        <p:spPr>
          <a:xfrm>
            <a:off x="842730" y="3138058"/>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a:r>
              <a:rPr lang="en-US" sz="1600" b="1" dirty="0">
                <a:solidFill>
                  <a:schemeClr val="bg1"/>
                </a:solidFill>
                <a:latin typeface="Croc" panose="020B0502020203020203" pitchFamily="34" charset="0"/>
                <a:cs typeface="Arial" panose="020B0604020202020204"/>
              </a:rPr>
              <a:t>JUNIOR</a:t>
            </a:r>
            <a:endParaRPr lang="en-US" sz="1600" b="1" dirty="0">
              <a:solidFill>
                <a:schemeClr val="bg1"/>
              </a:solidFill>
              <a:latin typeface="Croc" panose="020B0502020203020203" pitchFamily="34" charset="0"/>
              <a:cs typeface="Arial" panose="020B0604020202020204"/>
            </a:endParaRPr>
          </a:p>
        </p:txBody>
      </p:sp>
      <p:sp>
        <p:nvSpPr>
          <p:cNvPr id="17" name="Rectangle 53"/>
          <p:cNvSpPr/>
          <p:nvPr/>
        </p:nvSpPr>
        <p:spPr>
          <a:xfrm>
            <a:off x="4318212" y="2626904"/>
            <a:ext cx="3444742"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MIDDLE</a:t>
            </a:r>
            <a:endParaRPr lang="en-US" sz="1600" b="1" dirty="0">
              <a:solidFill>
                <a:schemeClr val="bg1"/>
              </a:solidFill>
              <a:latin typeface="Croc" panose="020B0502020203020203" pitchFamily="34" charset="0"/>
              <a:cs typeface="Arial" panose="020B0604020202020204"/>
            </a:endParaRPr>
          </a:p>
        </p:txBody>
      </p:sp>
      <p:sp>
        <p:nvSpPr>
          <p:cNvPr id="18" name="Rectangle 55"/>
          <p:cNvSpPr/>
          <p:nvPr/>
        </p:nvSpPr>
        <p:spPr>
          <a:xfrm>
            <a:off x="7762954" y="2115751"/>
            <a:ext cx="3481510" cy="389176"/>
          </a:xfrm>
          <a:prstGeom prst="rect">
            <a:avLst/>
          </a:prstGeom>
          <a:solidFill>
            <a:srgbClr val="040A1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bIns="36000" rtlCol="0" anchor="ctr"/>
          <a:lstStyle/>
          <a:p>
            <a:pPr marL="144145" marR="0" lvl="0" indent="0" algn="l" rtl="0">
              <a:spcBef>
                <a:spcPts val="0"/>
              </a:spcBef>
              <a:spcAft>
                <a:spcPts val="0"/>
              </a:spcAft>
              <a:buNone/>
            </a:pPr>
            <a:r>
              <a:rPr lang="en-US" sz="1600" b="1" dirty="0">
                <a:solidFill>
                  <a:schemeClr val="bg1"/>
                </a:solidFill>
                <a:latin typeface="Croc" panose="020B0502020203020203" pitchFamily="34" charset="0"/>
                <a:cs typeface="Arial" panose="020B0604020202020204"/>
              </a:rPr>
              <a:t>SENIOR</a:t>
            </a:r>
            <a:endParaRPr lang="en-US" sz="1600" b="1" dirty="0">
              <a:solidFill>
                <a:schemeClr val="bg1"/>
              </a:solidFill>
              <a:latin typeface="Croc" panose="020B0502020203020203" pitchFamily="34" charset="0"/>
              <a:cs typeface="Arial" panose="020B0604020202020204"/>
            </a:endParaRPr>
          </a:p>
        </p:txBody>
      </p:sp>
      <p:sp>
        <p:nvSpPr>
          <p:cNvPr id="371" name="Google Shape;371;p2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3A393C"/>
              </a:buClr>
              <a:buSzPts val="2800"/>
              <a:buFont typeface="Arial" panose="020B0604020202020204"/>
              <a:buNone/>
            </a:pPr>
            <a:r>
              <a:rPr lang="ru-RU" b="0" dirty="0">
                <a:solidFill>
                  <a:schemeClr val="bg1"/>
                </a:solidFill>
              </a:rPr>
              <a:t>Что ждет работодатель или DA ближайшего будущего</a:t>
            </a:r>
            <a:endParaRPr b="0" dirty="0">
              <a:solidFill>
                <a:schemeClr val="bg1"/>
              </a:solidFill>
            </a:endParaRPr>
          </a:p>
        </p:txBody>
      </p:sp>
      <p:pic>
        <p:nvPicPr>
          <p:cNvPr id="4102" name="Picture 6" descr="Person: Light Skin Tone, Beard on Apple iOS 1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0598" y="1211486"/>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n: Medium-Light Skin Tone on Apple iOS 1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472" y="1714355"/>
            <a:ext cx="786222" cy="7862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erson: Medium-Light Skin Tone, Blond Hair on Apple iOS 14.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346" y="2229858"/>
            <a:ext cx="786222" cy="7862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17940" y="7189940"/>
            <a:ext cx="184731" cy="307777"/>
          </a:xfrm>
          <a:prstGeom prst="rect">
            <a:avLst/>
          </a:prstGeom>
          <a:noFill/>
        </p:spPr>
        <p:txBody>
          <a:bodyPr wrap="none" rtlCol="0">
            <a:spAutoFit/>
          </a:bodyPr>
          <a:lstStyle/>
          <a:p>
            <a:endParaRPr lang="ru-R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Овал 21"/>
          <p:cNvSpPr>
            <a:spLocks noChangeAspect="1"/>
          </p:cNvSpPr>
          <p:nvPr/>
        </p:nvSpPr>
        <p:spPr>
          <a:xfrm>
            <a:off x="6113784" y="221154"/>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518103" y="294847"/>
            <a:ext cx="11840152" cy="1107996"/>
          </a:xfrm>
          <a:prstGeom prst="rect">
            <a:avLst/>
          </a:prstGeom>
          <a:noFill/>
        </p:spPr>
        <p:txBody>
          <a:bodyPr wrap="square" lIns="0" rtlCol="0">
            <a:spAutoFit/>
          </a:bodyPr>
          <a:lstStyle>
            <a:defPPr>
              <a:defRPr lang="ru-RU"/>
            </a:defPPr>
            <a:lvl1pPr>
              <a:defRPr sz="2000">
                <a:latin typeface="Montserrat SemiBold" panose="00000700000000000000" pitchFamily="50" charset="-52"/>
              </a:defRPr>
            </a:lvl1pPr>
          </a:lstStyle>
          <a:p>
            <a:r>
              <a:rPr lang="ru-RU" sz="6600" dirty="0">
                <a:solidFill>
                  <a:schemeClr val="bg1"/>
                </a:solidFill>
                <a:latin typeface="Croc" panose="020B0502020203020203" pitchFamily="34" charset="0"/>
                <a:ea typeface="Verdana" panose="020B0604030504040204"/>
                <a:cs typeface="Verdana" panose="020B0604030504040204"/>
              </a:rPr>
              <a:t>Инструменты </a:t>
            </a:r>
            <a:r>
              <a:rPr lang="en-US" sz="6600" dirty="0">
                <a:solidFill>
                  <a:schemeClr val="bg1"/>
                </a:solidFill>
                <a:latin typeface="Croc" panose="020B0502020203020203" pitchFamily="34" charset="0"/>
                <a:ea typeface="Verdana" panose="020B0604030504040204"/>
                <a:cs typeface="Verdana" panose="020B0604030504040204"/>
              </a:rPr>
              <a:t>DA</a:t>
            </a:r>
            <a:r>
              <a:rPr lang="ru-RU" sz="6600" dirty="0">
                <a:solidFill>
                  <a:schemeClr val="bg1"/>
                </a:solidFill>
                <a:latin typeface="Croc" panose="020B0502020203020203" pitchFamily="34" charset="0"/>
                <a:ea typeface="Verdana" panose="020B0604030504040204"/>
                <a:cs typeface="Verdana" panose="020B0604030504040204"/>
              </a:rPr>
              <a:t> </a:t>
            </a:r>
            <a:r>
              <a:rPr lang="ru-RU" sz="6600" dirty="0" err="1">
                <a:solidFill>
                  <a:schemeClr val="lt1"/>
                </a:solidFill>
                <a:latin typeface="Arial" panose="020B0604020202020204"/>
                <a:ea typeface="Arial" panose="020B0604020202020204"/>
                <a:cs typeface="Arial" panose="020B0604020202020204"/>
                <a:sym typeface="Arial" panose="020B0604020202020204"/>
              </a:rPr>
              <a:t>Past</a:t>
            </a:r>
            <a:r>
              <a:rPr lang="ru-RU" sz="6600" dirty="0">
                <a:solidFill>
                  <a:schemeClr val="lt1"/>
                </a:solidFill>
                <a:latin typeface="Arial" panose="020B0604020202020204"/>
                <a:ea typeface="Arial" panose="020B0604020202020204"/>
                <a:cs typeface="Arial" panose="020B0604020202020204"/>
                <a:sym typeface="Arial" panose="020B0604020202020204"/>
              </a:rPr>
              <a:t>-Future</a:t>
            </a:r>
            <a:r>
              <a:rPr lang="en-US" sz="6600" dirty="0">
                <a:solidFill>
                  <a:schemeClr val="bg1"/>
                </a:solidFill>
                <a:latin typeface="Croc" panose="020B0502020203020203" pitchFamily="34" charset="0"/>
                <a:ea typeface="Verdana" panose="020B0604030504040204"/>
                <a:cs typeface="Verdana" panose="020B0604030504040204"/>
              </a:rPr>
              <a:t> </a:t>
            </a:r>
            <a:endParaRPr lang="ru-RU" sz="6600" dirty="0">
              <a:solidFill>
                <a:schemeClr val="bg1"/>
              </a:solidFill>
              <a:latin typeface="Croc" panose="020B0502020203020203" pitchFamily="34" charset="0"/>
              <a:ea typeface="Verdana" panose="020B0604030504040204"/>
              <a:cs typeface="Verdana" panose="020B0604030504040204"/>
            </a:endParaRPr>
          </a:p>
        </p:txBody>
      </p:sp>
      <p:sp>
        <p:nvSpPr>
          <p:cNvPr id="13" name="Прямоугольник 12"/>
          <p:cNvSpPr/>
          <p:nvPr/>
        </p:nvSpPr>
        <p:spPr>
          <a:xfrm>
            <a:off x="8276360" y="1893496"/>
            <a:ext cx="3474881" cy="1089529"/>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PYTHON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Hadoop</a:t>
            </a:r>
            <a:endParaRPr lang="ru-RU" sz="3600" dirty="0">
              <a:solidFill>
                <a:schemeClr val="bg1"/>
              </a:solidFill>
              <a:latin typeface="Croc" panose="020B0502020203020203" pitchFamily="34" charset="0"/>
            </a:endParaRPr>
          </a:p>
        </p:txBody>
      </p:sp>
      <p:sp>
        <p:nvSpPr>
          <p:cNvPr id="14" name="Прямоугольник 13"/>
          <p:cNvSpPr/>
          <p:nvPr/>
        </p:nvSpPr>
        <p:spPr>
          <a:xfrm>
            <a:off x="8276360" y="4168999"/>
            <a:ext cx="3474881" cy="590931"/>
          </a:xfrm>
          <a:prstGeom prst="rect">
            <a:avLst/>
          </a:prstGeom>
        </p:spPr>
        <p:txBody>
          <a:bodyPr wrap="square" anchor="ctr">
            <a:spAutoFit/>
          </a:bodyPr>
          <a:lstStyle/>
          <a:p>
            <a:pPr>
              <a:lnSpc>
                <a:spcPct val="90000"/>
              </a:lnSpc>
            </a:pPr>
            <a:r>
              <a:rPr lang="ru-RU" sz="3600" dirty="0">
                <a:solidFill>
                  <a:schemeClr val="bg1"/>
                </a:solidFill>
                <a:latin typeface="Croc" panose="020B0502020203020203" pitchFamily="34" charset="0"/>
              </a:rPr>
              <a:t>Инструменты </a:t>
            </a:r>
            <a:r>
              <a:rPr lang="en-US" sz="3600" dirty="0">
                <a:solidFill>
                  <a:schemeClr val="bg1"/>
                </a:solidFill>
                <a:latin typeface="Croc" panose="020B0502020203020203" pitchFamily="34" charset="0"/>
              </a:rPr>
              <a:t>BI</a:t>
            </a:r>
            <a:endParaRPr lang="ru-RU" sz="3600" dirty="0">
              <a:solidFill>
                <a:schemeClr val="bg1"/>
              </a:solidFill>
              <a:latin typeface="Croc" panose="020B0502020203020203" pitchFamily="34" charset="0"/>
            </a:endParaRPr>
          </a:p>
        </p:txBody>
      </p:sp>
      <p:sp>
        <p:nvSpPr>
          <p:cNvPr id="15" name="Прямоугольник 14"/>
          <p:cNvSpPr/>
          <p:nvPr/>
        </p:nvSpPr>
        <p:spPr>
          <a:xfrm>
            <a:off x="8276360" y="3155896"/>
            <a:ext cx="3206593"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AutoML</a:t>
            </a:r>
            <a:r>
              <a:rPr lang="en-US" sz="3600" dirty="0">
                <a:solidFill>
                  <a:schemeClr val="bg1"/>
                </a:solidFill>
                <a:latin typeface="Croc" panose="020B0502020203020203" pitchFamily="34" charset="0"/>
              </a:rPr>
              <a:t> </a:t>
            </a:r>
            <a:r>
              <a:rPr lang="ru-RU" sz="3600" dirty="0">
                <a:solidFill>
                  <a:schemeClr val="bg1"/>
                </a:solidFill>
                <a:latin typeface="Croc" panose="020B0502020203020203" pitchFamily="34" charset="0"/>
              </a:rPr>
              <a:t>и </a:t>
            </a:r>
            <a:r>
              <a:rPr lang="en-US" sz="3600" dirty="0">
                <a:solidFill>
                  <a:schemeClr val="bg1"/>
                </a:solidFill>
                <a:latin typeface="Croc" panose="020B0502020203020203" pitchFamily="34" charset="0"/>
              </a:rPr>
              <a:t>ML</a:t>
            </a:r>
            <a:endParaRPr lang="ru-RU" sz="3600" dirty="0">
              <a:solidFill>
                <a:schemeClr val="bg1"/>
              </a:solidFill>
              <a:latin typeface="Croc" panose="020B0502020203020203" pitchFamily="34" charset="0"/>
            </a:endParaRPr>
          </a:p>
        </p:txBody>
      </p:sp>
      <p:sp>
        <p:nvSpPr>
          <p:cNvPr id="16" name="Прямоугольник 15"/>
          <p:cNvSpPr/>
          <p:nvPr/>
        </p:nvSpPr>
        <p:spPr>
          <a:xfrm>
            <a:off x="8276360"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Excel</a:t>
            </a:r>
            <a:endParaRPr lang="en-US" sz="3600" dirty="0">
              <a:solidFill>
                <a:schemeClr val="bg1"/>
              </a:solidFill>
              <a:latin typeface="Croc" panose="020B0502020203020203" pitchFamily="34" charset="0"/>
            </a:endParaRPr>
          </a:p>
        </p:txBody>
      </p:sp>
      <p:sp>
        <p:nvSpPr>
          <p:cNvPr id="17" name="Прямоугольник 16"/>
          <p:cNvSpPr/>
          <p:nvPr/>
        </p:nvSpPr>
        <p:spPr>
          <a:xfrm>
            <a:off x="7183402"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8" name="Прямоугольник 17"/>
          <p:cNvSpPr/>
          <p:nvPr/>
        </p:nvSpPr>
        <p:spPr>
          <a:xfrm>
            <a:off x="7183402"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19" name="Прямоугольник 18"/>
          <p:cNvSpPr/>
          <p:nvPr/>
        </p:nvSpPr>
        <p:spPr>
          <a:xfrm>
            <a:off x="7183402"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0" name="Прямоугольник 19"/>
          <p:cNvSpPr/>
          <p:nvPr/>
        </p:nvSpPr>
        <p:spPr>
          <a:xfrm>
            <a:off x="7183402"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2" name="Прямоугольник 11"/>
          <p:cNvSpPr/>
          <p:nvPr/>
        </p:nvSpPr>
        <p:spPr>
          <a:xfrm>
            <a:off x="2007474" y="2142795"/>
            <a:ext cx="347488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MS</a:t>
            </a:r>
            <a:r>
              <a:rPr lang="ru-RU" sz="3600" dirty="0">
                <a:solidFill>
                  <a:schemeClr val="bg1"/>
                </a:solidFill>
                <a:latin typeface="Croc" panose="020B0502020203020203" pitchFamily="34" charset="0"/>
              </a:rPr>
              <a:t> </a:t>
            </a:r>
            <a:r>
              <a:rPr lang="en-US" sz="3600" dirty="0">
                <a:solidFill>
                  <a:schemeClr val="bg1"/>
                </a:solidFill>
                <a:latin typeface="Croc" panose="020B0502020203020203" pitchFamily="34" charset="0"/>
              </a:rPr>
              <a:t>Excel</a:t>
            </a:r>
            <a:endParaRPr lang="ru-RU" sz="3600" dirty="0">
              <a:solidFill>
                <a:schemeClr val="bg1"/>
              </a:solidFill>
              <a:latin typeface="Croc" panose="020B0502020203020203" pitchFamily="34" charset="0"/>
            </a:endParaRPr>
          </a:p>
        </p:txBody>
      </p:sp>
      <p:sp>
        <p:nvSpPr>
          <p:cNvPr id="21" name="Прямоугольник 20"/>
          <p:cNvSpPr/>
          <p:nvPr/>
        </p:nvSpPr>
        <p:spPr>
          <a:xfrm>
            <a:off x="2007474" y="4168999"/>
            <a:ext cx="3232185" cy="590931"/>
          </a:xfrm>
          <a:prstGeom prst="rect">
            <a:avLst/>
          </a:prstGeom>
        </p:spPr>
        <p:txBody>
          <a:bodyPr wrap="square" anchor="ctr">
            <a:spAutoFit/>
          </a:bodyPr>
          <a:lstStyle/>
          <a:p>
            <a:pPr>
              <a:lnSpc>
                <a:spcPct val="90000"/>
              </a:lnSpc>
            </a:pPr>
            <a:r>
              <a:rPr lang="en-US" sz="3600" dirty="0" err="1">
                <a:solidFill>
                  <a:schemeClr val="bg1"/>
                </a:solidFill>
                <a:latin typeface="Croc" panose="020B0502020203020203" pitchFamily="34" charset="0"/>
              </a:rPr>
              <a:t>Statistica</a:t>
            </a:r>
            <a:r>
              <a:rPr lang="en-US" sz="3600" dirty="0">
                <a:solidFill>
                  <a:schemeClr val="bg1"/>
                </a:solidFill>
                <a:latin typeface="Croc" panose="020B0502020203020203" pitchFamily="34" charset="0"/>
              </a:rPr>
              <a:t> 10</a:t>
            </a:r>
            <a:endParaRPr lang="ru-RU" sz="3600" dirty="0">
              <a:solidFill>
                <a:schemeClr val="bg1"/>
              </a:solidFill>
              <a:latin typeface="Croc" panose="020B0502020203020203" pitchFamily="34" charset="0"/>
            </a:endParaRPr>
          </a:p>
        </p:txBody>
      </p:sp>
      <p:sp>
        <p:nvSpPr>
          <p:cNvPr id="23" name="Прямоугольник 22"/>
          <p:cNvSpPr/>
          <p:nvPr/>
        </p:nvSpPr>
        <p:spPr>
          <a:xfrm>
            <a:off x="2007474" y="3155896"/>
            <a:ext cx="3206593" cy="590931"/>
          </a:xfrm>
          <a:prstGeom prst="rect">
            <a:avLst/>
          </a:prstGeom>
        </p:spPr>
        <p:txBody>
          <a:bodyPr wrap="square" anchor="ctr">
            <a:spAutoFit/>
          </a:bodyPr>
          <a:lstStyle/>
          <a:p>
            <a:pPr>
              <a:lnSpc>
                <a:spcPct val="90000"/>
              </a:lnSpc>
            </a:pPr>
            <a:r>
              <a:rPr lang="en-US" sz="3600" dirty="0">
                <a:solidFill>
                  <a:schemeClr val="bg1"/>
                </a:solidFill>
                <a:latin typeface="Croc" panose="020B0502020203020203" pitchFamily="34" charset="0"/>
              </a:rPr>
              <a:t>MS Access </a:t>
            </a:r>
            <a:endParaRPr lang="ru-RU" sz="3600" dirty="0">
              <a:solidFill>
                <a:schemeClr val="bg1"/>
              </a:solidFill>
              <a:latin typeface="Croc" panose="020B0502020203020203" pitchFamily="34" charset="0"/>
            </a:endParaRPr>
          </a:p>
        </p:txBody>
      </p:sp>
      <p:sp>
        <p:nvSpPr>
          <p:cNvPr id="24" name="Прямоугольник 23"/>
          <p:cNvSpPr/>
          <p:nvPr/>
        </p:nvSpPr>
        <p:spPr>
          <a:xfrm>
            <a:off x="2007474" y="5182103"/>
            <a:ext cx="2767961" cy="590931"/>
          </a:xfrm>
          <a:prstGeom prst="rect">
            <a:avLst/>
          </a:prstGeom>
        </p:spPr>
        <p:txBody>
          <a:bodyPr wrap="square" anchor="ctr">
            <a:spAutoFit/>
          </a:bodyPr>
          <a:lstStyle/>
          <a:p>
            <a:pPr lvl="0">
              <a:lnSpc>
                <a:spcPct val="90000"/>
              </a:lnSpc>
            </a:pPr>
            <a:r>
              <a:rPr lang="en-US" sz="3600" dirty="0">
                <a:solidFill>
                  <a:schemeClr val="bg1"/>
                </a:solidFill>
                <a:latin typeface="Croc" panose="020B0502020203020203" pitchFamily="34" charset="0"/>
              </a:rPr>
              <a:t>R, MATLAB</a:t>
            </a:r>
            <a:endParaRPr lang="en-US" sz="3600" dirty="0">
              <a:solidFill>
                <a:schemeClr val="bg1"/>
              </a:solidFill>
              <a:latin typeface="Croc" panose="020B0502020203020203" pitchFamily="34" charset="0"/>
            </a:endParaRPr>
          </a:p>
        </p:txBody>
      </p:sp>
      <p:sp>
        <p:nvSpPr>
          <p:cNvPr id="25" name="Прямоугольник 24"/>
          <p:cNvSpPr/>
          <p:nvPr/>
        </p:nvSpPr>
        <p:spPr>
          <a:xfrm>
            <a:off x="914516" y="3979280"/>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26" name="Прямоугольник 25"/>
          <p:cNvSpPr/>
          <p:nvPr/>
        </p:nvSpPr>
        <p:spPr>
          <a:xfrm>
            <a:off x="914516" y="4992383"/>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04</a:t>
            </a:r>
            <a:endParaRPr lang="ru-RU" sz="4800" b="1" dirty="0">
              <a:solidFill>
                <a:schemeClr val="bg1"/>
              </a:solidFill>
              <a:latin typeface="Croc" panose="020B0502020203020203" pitchFamily="34" charset="0"/>
            </a:endParaRPr>
          </a:p>
        </p:txBody>
      </p:sp>
      <p:sp>
        <p:nvSpPr>
          <p:cNvPr id="27" name="Прямоугольник 26"/>
          <p:cNvSpPr/>
          <p:nvPr/>
        </p:nvSpPr>
        <p:spPr>
          <a:xfrm>
            <a:off x="914516" y="1953074"/>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28" name="Прямоугольник 27"/>
          <p:cNvSpPr/>
          <p:nvPr/>
        </p:nvSpPr>
        <p:spPr>
          <a:xfrm>
            <a:off x="914516" y="2966177"/>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2" name="Стрелка: вправо 1"/>
          <p:cNvSpPr/>
          <p:nvPr/>
        </p:nvSpPr>
        <p:spPr>
          <a:xfrm>
            <a:off x="4435357" y="2850923"/>
            <a:ext cx="1781369" cy="1431849"/>
          </a:xfrm>
          <a:prstGeom prst="rightArrow">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3"/>
          <p:cNvSpPr/>
          <p:nvPr/>
        </p:nvSpPr>
        <p:spPr>
          <a:xfrm>
            <a:off x="6381482" y="1"/>
            <a:ext cx="6096000"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38" name="Google Shape;238;p13"/>
          <p:cNvSpPr txBox="1"/>
          <p:nvPr/>
        </p:nvSpPr>
        <p:spPr>
          <a:xfrm>
            <a:off x="566039" y="3972957"/>
            <a:ext cx="8499475" cy="2086725"/>
          </a:xfrm>
          <a:prstGeom prst="rect">
            <a:avLst/>
          </a:prstGeom>
          <a:noFill/>
          <a:ln>
            <a:noFill/>
          </a:ln>
        </p:spPr>
        <p:txBody>
          <a:bodyPr spcFirstLastPara="1" wrap="square" lIns="0" tIns="45700" rIns="91425" bIns="45700" anchor="t" anchorCtr="0">
            <a:spAutoFit/>
          </a:bodyPr>
          <a:lstStyle/>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PART 2 </a:t>
            </a:r>
            <a:endParaRPr lang="ru-RU" sz="48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r>
              <a:rPr lang="ru-RU" sz="4800">
                <a:solidFill>
                  <a:schemeClr val="lt1"/>
                </a:solidFill>
                <a:latin typeface="Arial" panose="020B0604020202020204"/>
                <a:ea typeface="Arial" panose="020B0604020202020204"/>
                <a:cs typeface="Arial" panose="020B0604020202020204"/>
                <a:sym typeface="Arial" panose="020B0604020202020204"/>
              </a:rPr>
              <a:t>Python</a:t>
            </a:r>
            <a:endParaRPr sz="48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0"/>
              </a:spcBef>
              <a:spcAft>
                <a:spcPts val="0"/>
              </a:spcAft>
              <a:buNone/>
            </a:pPr>
            <a:endParaRPr sz="4800">
              <a:solidFill>
                <a:schemeClr val="lt1"/>
              </a:solidFill>
              <a:latin typeface="Arial" panose="020B0604020202020204"/>
              <a:ea typeface="Arial" panose="020B0604020202020204"/>
              <a:cs typeface="Arial" panose="020B0604020202020204"/>
              <a:sym typeface="Arial" panose="020B0604020202020204"/>
            </a:endParaRPr>
          </a:p>
        </p:txBody>
      </p:sp>
      <p:sp>
        <p:nvSpPr>
          <p:cNvPr id="239" name="Google Shape;239;p13"/>
          <p:cNvSpPr txBox="1">
            <a:spLocks noGrp="1"/>
          </p:cNvSpPr>
          <p:nvPr>
            <p:ph type="title"/>
          </p:nvPr>
        </p:nvSpPr>
        <p:spPr>
          <a:xfrm>
            <a:off x="412042" y="1985490"/>
            <a:ext cx="7911613" cy="397493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28700">
                <a:solidFill>
                  <a:srgbClr val="6F26E2"/>
                </a:solidFill>
              </a:rPr>
              <a:t>ML</a:t>
            </a:r>
            <a:endParaRPr sz="41300">
              <a:solidFill>
                <a:srgbClr val="6F26E2"/>
              </a:solidFill>
            </a:endParaRPr>
          </a:p>
        </p:txBody>
      </p:sp>
      <p:pic>
        <p:nvPicPr>
          <p:cNvPr id="240" name="Google Shape;240;p13"/>
          <p:cNvPicPr preferRelativeResize="0"/>
          <p:nvPr/>
        </p:nvPicPr>
        <p:blipFill rotWithShape="1">
          <a:blip r:embed="rId1"/>
          <a:srcRect/>
          <a:stretch>
            <a:fillRect/>
          </a:stretch>
        </p:blipFill>
        <p:spPr>
          <a:xfrm>
            <a:off x="6754969" y="390367"/>
            <a:ext cx="5527182" cy="6077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7876" y="180109"/>
            <a:ext cx="11715579" cy="65463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9856" r="20241"/>
          <a:stretch>
            <a:fillRect/>
          </a:stretch>
        </p:blipFill>
        <p:spPr bwMode="auto">
          <a:xfrm>
            <a:off x="6857506" y="1379867"/>
            <a:ext cx="5043056" cy="4460445"/>
          </a:xfrm>
          <a:prstGeom prst="rect">
            <a:avLst/>
          </a:prstGeom>
          <a:noFill/>
          <a:extLst>
            <a:ext uri="{909E8E84-426E-40DD-AFC4-6F175D3DCCD1}">
              <a14:hiddenFill xmlns:a14="http://schemas.microsoft.com/office/drawing/2010/main">
                <a:solidFill>
                  <a:srgbClr val="FFFFFF"/>
                </a:solidFill>
              </a14:hiddenFill>
            </a:ext>
          </a:extLst>
        </p:spPr>
      </p:pic>
      <p:sp>
        <p:nvSpPr>
          <p:cNvPr id="9" name="Овал 8"/>
          <p:cNvSpPr>
            <a:spLocks noChangeAspect="1"/>
          </p:cNvSpPr>
          <p:nvPr/>
        </p:nvSpPr>
        <p:spPr>
          <a:xfrm>
            <a:off x="-2124876" y="1561658"/>
            <a:ext cx="10080000" cy="10080000"/>
          </a:xfrm>
          <a:prstGeom prst="ellipse">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Заголовок 2"/>
          <p:cNvSpPr>
            <a:spLocks noGrp="1"/>
          </p:cNvSpPr>
          <p:nvPr>
            <p:ph type="title"/>
          </p:nvPr>
        </p:nvSpPr>
        <p:spPr>
          <a:xfrm>
            <a:off x="586001" y="474130"/>
            <a:ext cx="10566837" cy="498598"/>
          </a:xfrm>
        </p:spPr>
        <p:txBody>
          <a:bodyPr/>
          <a:lstStyle/>
          <a:p>
            <a:r>
              <a:rPr lang="ru-RU" dirty="0">
                <a:solidFill>
                  <a:schemeClr val="tx1">
                    <a:lumMod val="50000"/>
                  </a:schemeClr>
                </a:solidFill>
              </a:rPr>
              <a:t>Три кита </a:t>
            </a:r>
            <a:r>
              <a:rPr lang="en-US" dirty="0">
                <a:solidFill>
                  <a:schemeClr val="tx1">
                    <a:lumMod val="50000"/>
                  </a:schemeClr>
                </a:solidFill>
              </a:rPr>
              <a:t>ML</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1" name="Прямоугольник 10"/>
          <p:cNvSpPr/>
          <p:nvPr/>
        </p:nvSpPr>
        <p:spPr>
          <a:xfrm>
            <a:off x="2663007" y="4216660"/>
            <a:ext cx="3232185"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Алгоритмы</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4" name="Прямоугольник 13"/>
          <p:cNvSpPr/>
          <p:nvPr/>
        </p:nvSpPr>
        <p:spPr>
          <a:xfrm>
            <a:off x="1570049" y="1922252"/>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01</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p:nvPr/>
        </p:nvSpPr>
        <p:spPr>
          <a:xfrm>
            <a:off x="0" y="32721"/>
            <a:ext cx="12192000" cy="3841076"/>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roc" panose="020B0502020203020203" pitchFamily="34" charset="0"/>
              <a:sym typeface="Arial" panose="020B0604020202020204"/>
            </a:endParaRPr>
          </a:p>
        </p:txBody>
      </p:sp>
      <p:sp>
        <p:nvSpPr>
          <p:cNvPr id="194" name="Google Shape;194;p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3600"/>
              <a:buFont typeface="Arial" panose="020B0604020202020204"/>
              <a:buNone/>
            </a:pPr>
            <a:r>
              <a:rPr lang="ru-RU" b="0" dirty="0">
                <a:solidFill>
                  <a:schemeClr val="bg1"/>
                </a:solidFill>
              </a:rPr>
              <a:t>План занятия</a:t>
            </a:r>
            <a:endParaRPr b="0" dirty="0">
              <a:solidFill>
                <a:schemeClr val="bg1"/>
              </a:solidFill>
              <a:latin typeface="Croc" panose="020B0502020203020203" pitchFamily="34" charset="0"/>
            </a:endParaRPr>
          </a:p>
        </p:txBody>
      </p:sp>
      <p:sp>
        <p:nvSpPr>
          <p:cNvPr id="191" name="Google Shape;191;p7"/>
          <p:cNvSpPr/>
          <p:nvPr/>
        </p:nvSpPr>
        <p:spPr>
          <a:xfrm>
            <a:off x="0" y="3858000"/>
            <a:ext cx="12192000" cy="302146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214" name="Google Shape;214;p7"/>
          <p:cNvSpPr txBox="1"/>
          <p:nvPr/>
        </p:nvSpPr>
        <p:spPr>
          <a:xfrm>
            <a:off x="7294546" y="4086835"/>
            <a:ext cx="2553034" cy="2031325"/>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            </a:t>
            </a:r>
            <a:r>
              <a:rPr lang="en-US" sz="2000" dirty="0">
                <a:solidFill>
                  <a:srgbClr val="000000"/>
                </a:solidFill>
                <a:latin typeface="Croc" panose="020B0502020203020203" pitchFamily="34" charset="0"/>
                <a:sym typeface="Arial" panose="020B0604020202020204"/>
              </a:rPr>
              <a:t>Python</a:t>
            </a:r>
            <a:r>
              <a:rPr lang="ru-RU" sz="2000" dirty="0">
                <a:solidFill>
                  <a:srgbClr val="000000"/>
                </a:solidFill>
                <a:latin typeface="Croc" panose="020B0502020203020203" pitchFamily="34" charset="0"/>
                <a:sym typeface="Arial" panose="020B0604020202020204"/>
              </a:rPr>
              <a:t>:</a:t>
            </a:r>
            <a:endParaRPr lang="ru-RU" sz="2000"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Почему Питон?</a:t>
            </a:r>
            <a:endParaRPr lang="ru-RU"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Давайте знакомится!</a:t>
            </a:r>
            <a:endParaRPr lang="en-US"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Философия</a:t>
            </a:r>
            <a:endParaRPr lang="ru-RU" dirty="0">
              <a:solidFill>
                <a:srgbClr val="000000"/>
              </a:solidFill>
              <a:latin typeface="Croc" panose="020B0502020203020203" pitchFamily="34" charset="0"/>
              <a:sym typeface="Arial" panose="020B0604020202020204"/>
            </a:endParaRPr>
          </a:p>
          <a:p>
            <a:pPr marL="342900" marR="0" lvl="0" indent="-342900" rtl="0">
              <a:spcBef>
                <a:spcPts val="0"/>
              </a:spcBef>
              <a:spcAft>
                <a:spcPts val="0"/>
              </a:spcAft>
              <a:buFont typeface="Arial" panose="020B0604020202020204" pitchFamily="34" charset="0"/>
              <a:buChar char="•"/>
            </a:pPr>
            <a:r>
              <a:rPr lang="ru-RU" dirty="0">
                <a:solidFill>
                  <a:srgbClr val="000000"/>
                </a:solidFill>
                <a:latin typeface="Croc" panose="020B0502020203020203" pitchFamily="34" charset="0"/>
                <a:sym typeface="Arial" panose="020B0604020202020204"/>
              </a:rPr>
              <a:t>Возможности</a:t>
            </a:r>
            <a:endParaRPr lang="ru-RU" dirty="0">
              <a:solidFill>
                <a:srgbClr val="000000"/>
              </a:solidFill>
              <a:latin typeface="Croc" panose="020B0502020203020203" pitchFamily="34" charset="0"/>
              <a:sym typeface="Arial" panose="020B0604020202020204"/>
            </a:endParaRPr>
          </a:p>
          <a:p>
            <a:pPr marL="0" marR="0" lvl="0" indent="0" rtl="0">
              <a:spcBef>
                <a:spcPts val="0"/>
              </a:spcBef>
              <a:spcAft>
                <a:spcPts val="0"/>
              </a:spcAft>
              <a:buNone/>
            </a:pPr>
            <a:endParaRPr lang="ru-RU" sz="2000" dirty="0">
              <a:solidFill>
                <a:srgbClr val="000000"/>
              </a:solidFill>
              <a:latin typeface="Croc" panose="020B0502020203020203" pitchFamily="34" charset="0"/>
              <a:sym typeface="Arial" panose="020B0604020202020204"/>
            </a:endParaRPr>
          </a:p>
          <a:p>
            <a:pPr marL="0" marR="0" lvl="0" indent="0" rtl="0">
              <a:spcBef>
                <a:spcPts val="0"/>
              </a:spcBef>
              <a:spcAft>
                <a:spcPts val="0"/>
              </a:spcAft>
              <a:buNone/>
            </a:pPr>
            <a:endParaRPr lang="ru-RU" sz="2000" dirty="0">
              <a:latin typeface="Croc" panose="020B0502020203020203" pitchFamily="34" charset="0"/>
            </a:endParaRPr>
          </a:p>
        </p:txBody>
      </p:sp>
      <p:grpSp>
        <p:nvGrpSpPr>
          <p:cNvPr id="5" name="Группа 4"/>
          <p:cNvGrpSpPr/>
          <p:nvPr/>
        </p:nvGrpSpPr>
        <p:grpSpPr>
          <a:xfrm>
            <a:off x="4588813" y="1261579"/>
            <a:ext cx="1457328" cy="3032981"/>
            <a:chOff x="3349890" y="1492167"/>
            <a:chExt cx="1457328" cy="3032981"/>
          </a:xfrm>
        </p:grpSpPr>
        <p:sp>
          <p:nvSpPr>
            <p:cNvPr id="215" name="Google Shape;215;p7"/>
            <p:cNvSpPr/>
            <p:nvPr/>
          </p:nvSpPr>
          <p:spPr>
            <a:xfrm>
              <a:off x="3349890" y="15350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16" name="Google Shape;216;p7"/>
            <p:cNvSpPr/>
            <p:nvPr/>
          </p:nvSpPr>
          <p:spPr>
            <a:xfrm>
              <a:off x="4438678" y="26240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217" name="Google Shape;217;p7"/>
            <p:cNvGrpSpPr/>
            <p:nvPr/>
          </p:nvGrpSpPr>
          <p:grpSpPr>
            <a:xfrm>
              <a:off x="3528084" y="1492167"/>
              <a:ext cx="1279134" cy="3032981"/>
              <a:chOff x="2855181" y="1492167"/>
              <a:chExt cx="1209959" cy="2868960"/>
            </a:xfrm>
          </p:grpSpPr>
          <p:sp>
            <p:nvSpPr>
              <p:cNvPr id="218"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19"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220"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223" name="Google Shape;223;p7"/>
            <p:cNvSpPr txBox="1"/>
            <p:nvPr/>
          </p:nvSpPr>
          <p:spPr>
            <a:xfrm>
              <a:off x="3718866" y="18148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02</a:t>
              </a:r>
              <a:endParaRPr sz="4400" dirty="0">
                <a:solidFill>
                  <a:srgbClr val="000000"/>
                </a:solidFill>
                <a:latin typeface="Croc" panose="020B0502020203020203" pitchFamily="34" charset="0"/>
                <a:sym typeface="Arial" panose="020B0604020202020204"/>
              </a:endParaRPr>
            </a:p>
          </p:txBody>
        </p:sp>
      </p:grpSp>
      <p:sp>
        <p:nvSpPr>
          <p:cNvPr id="235" name="Google Shape;235;p7"/>
          <p:cNvSpPr txBox="1"/>
          <p:nvPr/>
        </p:nvSpPr>
        <p:spPr>
          <a:xfrm>
            <a:off x="9901554" y="4185155"/>
            <a:ext cx="2250184" cy="169277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Практическая часть:</a:t>
            </a:r>
            <a:endParaRPr lang="ru-RU" sz="2000"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a:solidFill>
                  <a:srgbClr val="000000"/>
                </a:solidFill>
                <a:latin typeface="Croc" panose="020B0502020203020203" pitchFamily="34" charset="0"/>
                <a:sym typeface="Arial" panose="020B0604020202020204"/>
              </a:rPr>
              <a:t>WSL  </a:t>
            </a:r>
            <a:r>
              <a:rPr lang="ru-RU" dirty="0">
                <a:solidFill>
                  <a:srgbClr val="000000"/>
                </a:solidFill>
                <a:latin typeface="Croc" panose="020B0502020203020203" pitchFamily="34" charset="0"/>
                <a:sym typeface="Arial" panose="020B0604020202020204"/>
              </a:rPr>
              <a:t>и </a:t>
            </a:r>
            <a:r>
              <a:rPr lang="en-US" dirty="0">
                <a:solidFill>
                  <a:srgbClr val="000000"/>
                </a:solidFill>
                <a:latin typeface="Croc" panose="020B0502020203020203" pitchFamily="34" charset="0"/>
                <a:sym typeface="Arial" panose="020B0604020202020204"/>
              </a:rPr>
              <a:t>Linux</a:t>
            </a:r>
            <a:endParaRPr lang="en-US"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err="1">
                <a:solidFill>
                  <a:srgbClr val="000000"/>
                </a:solidFill>
                <a:latin typeface="Croc" panose="020B0502020203020203" pitchFamily="34" charset="0"/>
                <a:sym typeface="Arial" panose="020B0604020202020204"/>
              </a:rPr>
              <a:t>Jupyter</a:t>
            </a:r>
            <a:r>
              <a:rPr lang="en-US" dirty="0">
                <a:solidFill>
                  <a:srgbClr val="000000"/>
                </a:solidFill>
                <a:latin typeface="Croc" panose="020B0502020203020203" pitchFamily="34" charset="0"/>
                <a:sym typeface="Arial" panose="020B0604020202020204"/>
              </a:rPr>
              <a:t> notebook</a:t>
            </a:r>
            <a:endParaRPr lang="en-US" dirty="0">
              <a:solidFill>
                <a:srgbClr val="000000"/>
              </a:solidFill>
              <a:latin typeface="Croc" panose="020B0502020203020203" pitchFamily="34" charset="0"/>
              <a:sym typeface="Arial" panose="020B0604020202020204"/>
            </a:endParaRPr>
          </a:p>
          <a:p>
            <a:pPr marL="285750" marR="0" lvl="0" indent="-285750" rtl="0">
              <a:spcBef>
                <a:spcPts val="0"/>
              </a:spcBef>
              <a:spcAft>
                <a:spcPts val="0"/>
              </a:spcAft>
              <a:buFont typeface="Arial" panose="020B0604020202020204" pitchFamily="34" charset="0"/>
              <a:buChar char="•"/>
            </a:pPr>
            <a:r>
              <a:rPr lang="en-US" dirty="0">
                <a:latin typeface="Croc" panose="020B0502020203020203" pitchFamily="34" charset="0"/>
              </a:rPr>
              <a:t>Python</a:t>
            </a: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endParaRPr lang="en-US" dirty="0">
              <a:latin typeface="Croc" panose="020B0502020203020203" pitchFamily="34" charset="0"/>
            </a:endParaRPr>
          </a:p>
          <a:p>
            <a:pPr marL="285750" marR="0" lvl="0" indent="-285750" rtl="0">
              <a:spcBef>
                <a:spcPts val="0"/>
              </a:spcBef>
              <a:spcAft>
                <a:spcPts val="0"/>
              </a:spcAft>
              <a:buFont typeface="Arial" panose="020B0604020202020204" pitchFamily="34" charset="0"/>
              <a:buChar char="•"/>
            </a:pPr>
            <a:r>
              <a:rPr lang="ru-RU" dirty="0">
                <a:latin typeface="Croc" panose="020B0502020203020203" pitchFamily="34" charset="0"/>
              </a:rPr>
              <a:t>Собеседование</a:t>
            </a:r>
            <a:endParaRPr lang="en-US" dirty="0">
              <a:latin typeface="Croc" panose="020B0502020203020203" pitchFamily="34" charset="0"/>
            </a:endParaRPr>
          </a:p>
        </p:txBody>
      </p:sp>
      <p:cxnSp>
        <p:nvCxnSpPr>
          <p:cNvPr id="3" name="Прямая соединительная линия 2"/>
          <p:cNvCxnSpPr/>
          <p:nvPr/>
        </p:nvCxnSpPr>
        <p:spPr>
          <a:xfrm>
            <a:off x="0" y="383653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Группа 3"/>
          <p:cNvGrpSpPr/>
          <p:nvPr/>
        </p:nvGrpSpPr>
        <p:grpSpPr>
          <a:xfrm>
            <a:off x="1505371" y="1214881"/>
            <a:ext cx="1457328" cy="3032981"/>
            <a:chOff x="3502290" y="1644567"/>
            <a:chExt cx="1457328" cy="3032981"/>
          </a:xfrm>
        </p:grpSpPr>
        <p:sp>
          <p:nvSpPr>
            <p:cNvPr id="61"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62"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63" name="Google Shape;217;p7"/>
            <p:cNvGrpSpPr/>
            <p:nvPr/>
          </p:nvGrpSpPr>
          <p:grpSpPr>
            <a:xfrm>
              <a:off x="3680484" y="1644567"/>
              <a:ext cx="1279134" cy="3032981"/>
              <a:chOff x="2855181" y="1492167"/>
              <a:chExt cx="1209959" cy="2868960"/>
            </a:xfrm>
          </p:grpSpPr>
          <p:sp>
            <p:nvSpPr>
              <p:cNvPr id="64"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65"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dk1"/>
                  </a:solidFill>
                  <a:latin typeface="Croc" panose="020B0502020203020203" pitchFamily="34" charset="0"/>
                  <a:sym typeface="Arial" panose="020B0604020202020204"/>
                </a:endParaRPr>
              </a:p>
            </p:txBody>
          </p:sp>
          <p:sp>
            <p:nvSpPr>
              <p:cNvPr id="66"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67"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01</a:t>
              </a:r>
              <a:endParaRPr sz="4400" dirty="0">
                <a:solidFill>
                  <a:srgbClr val="000000"/>
                </a:solidFill>
                <a:latin typeface="Croc" panose="020B0502020203020203" pitchFamily="34" charset="0"/>
                <a:sym typeface="Arial" panose="020B0604020202020204"/>
              </a:endParaRPr>
            </a:p>
          </p:txBody>
        </p:sp>
      </p:grpSp>
      <p:grpSp>
        <p:nvGrpSpPr>
          <p:cNvPr id="78" name="Группа 77"/>
          <p:cNvGrpSpPr/>
          <p:nvPr/>
        </p:nvGrpSpPr>
        <p:grpSpPr>
          <a:xfrm>
            <a:off x="7305612" y="1295782"/>
            <a:ext cx="1457328" cy="3032981"/>
            <a:chOff x="3502290" y="1644567"/>
            <a:chExt cx="1457328" cy="3032981"/>
          </a:xfrm>
        </p:grpSpPr>
        <p:sp>
          <p:nvSpPr>
            <p:cNvPr id="79"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0"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81" name="Google Shape;217;p7"/>
            <p:cNvGrpSpPr/>
            <p:nvPr/>
          </p:nvGrpSpPr>
          <p:grpSpPr>
            <a:xfrm>
              <a:off x="3680484" y="1644567"/>
              <a:ext cx="1279134" cy="3032981"/>
              <a:chOff x="2855181" y="1492167"/>
              <a:chExt cx="1209959" cy="2868960"/>
            </a:xfrm>
          </p:grpSpPr>
          <p:sp>
            <p:nvSpPr>
              <p:cNvPr id="83"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4"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85"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82"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03</a:t>
              </a:r>
              <a:endParaRPr sz="4400" dirty="0">
                <a:solidFill>
                  <a:srgbClr val="000000"/>
                </a:solidFill>
                <a:latin typeface="Croc" panose="020B0502020203020203" pitchFamily="34" charset="0"/>
                <a:sym typeface="Arial" panose="020B0604020202020204"/>
              </a:endParaRPr>
            </a:p>
          </p:txBody>
        </p:sp>
      </p:grpSp>
      <p:sp>
        <p:nvSpPr>
          <p:cNvPr id="205" name="Google Shape;205;p7"/>
          <p:cNvSpPr txBox="1"/>
          <p:nvPr/>
        </p:nvSpPr>
        <p:spPr>
          <a:xfrm>
            <a:off x="4266972" y="4054191"/>
            <a:ext cx="305964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Дата Аналитика:</a:t>
            </a:r>
            <a:endParaRPr lang="ru-RU" sz="2000" dirty="0">
              <a:solidFill>
                <a:srgbClr val="000000"/>
              </a:solidFill>
              <a:latin typeface="Croc" panose="020B0502020203020203" pitchFamily="34" charset="0"/>
              <a:sym typeface="Arial" panose="020B0604020202020204"/>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Аналитика данных</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Кто такие </a:t>
            </a:r>
            <a:r>
              <a:rPr lang="en-US" dirty="0">
                <a:effectLst/>
                <a:latin typeface="Croc" panose="020B0502020203020203"/>
                <a:ea typeface="Calibri" panose="020F0502020204030204" pitchFamily="34" charset="0"/>
                <a:cs typeface="Times New Roman" panose="02020603050405020304" pitchFamily="18" charset="0"/>
              </a:rPr>
              <a:t>DA </a:t>
            </a:r>
            <a:r>
              <a:rPr lang="ru-RU" dirty="0">
                <a:effectLst/>
                <a:latin typeface="Calibri" panose="020F0502020204030204" pitchFamily="34" charset="0"/>
                <a:ea typeface="Calibri" panose="020F0502020204030204" pitchFamily="34" charset="0"/>
                <a:cs typeface="Times New Roman" panose="02020603050405020304" pitchFamily="18" charset="0"/>
              </a:rPr>
              <a:t>и </a:t>
            </a:r>
            <a:r>
              <a:rPr lang="en-US" dirty="0">
                <a:effectLst/>
                <a:latin typeface="Croc" panose="020B0502020203020203"/>
                <a:ea typeface="Calibri" panose="020F0502020204030204" pitchFamily="34" charset="0"/>
                <a:cs typeface="Times New Roman" panose="02020603050405020304" pitchFamily="18" charset="0"/>
              </a:rPr>
              <a:t>DS</a:t>
            </a:r>
            <a:endParaRPr lang="en-US" dirty="0">
              <a:effectLst/>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Задачи </a:t>
            </a:r>
            <a:r>
              <a:rPr lang="en-US" dirty="0">
                <a:latin typeface="Croc" panose="020B0502020203020203"/>
                <a:ea typeface="Calibri" panose="020F0502020204030204" pitchFamily="34" charset="0"/>
                <a:cs typeface="Times New Roman" panose="02020603050405020304" pitchFamily="18" charset="0"/>
              </a:rPr>
              <a:t>DA</a:t>
            </a:r>
            <a:endParaRPr lang="en-US" dirty="0">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Пример требований </a:t>
            </a:r>
            <a:r>
              <a:rPr lang="ru-RU" dirty="0">
                <a:latin typeface="Calibri" panose="020F0502020204030204" pitchFamily="34" charset="0"/>
                <a:ea typeface="Calibri" panose="020F0502020204030204" pitchFamily="34" charset="0"/>
                <a:cs typeface="Times New Roman" panose="02020603050405020304" pitchFamily="18" charset="0"/>
              </a:rPr>
              <a:t>к </a:t>
            </a:r>
            <a:r>
              <a:rPr lang="en-US" dirty="0">
                <a:latin typeface="Croc" panose="020B0502020203020203"/>
                <a:ea typeface="Calibri" panose="020F0502020204030204" pitchFamily="34" charset="0"/>
                <a:cs typeface="Times New Roman" panose="02020603050405020304" pitchFamily="18" charset="0"/>
              </a:rPr>
              <a:t>DA</a:t>
            </a:r>
            <a:endParaRPr lang="en-US" dirty="0">
              <a:latin typeface="Croc" panose="020B0502020203020203"/>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Инструменты аналитика</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Машинное обучение </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endParaRPr sz="2000" dirty="0">
              <a:latin typeface="Croc" panose="020B0502020203020203"/>
            </a:endParaRPr>
          </a:p>
        </p:txBody>
      </p:sp>
      <p:grpSp>
        <p:nvGrpSpPr>
          <p:cNvPr id="34" name="Группа 33"/>
          <p:cNvGrpSpPr/>
          <p:nvPr/>
        </p:nvGrpSpPr>
        <p:grpSpPr>
          <a:xfrm>
            <a:off x="10589071" y="1295782"/>
            <a:ext cx="1457328" cy="3032981"/>
            <a:chOff x="3502290" y="1644567"/>
            <a:chExt cx="1457328" cy="3032981"/>
          </a:xfrm>
        </p:grpSpPr>
        <p:sp>
          <p:nvSpPr>
            <p:cNvPr id="35" name="Google Shape;215;p7"/>
            <p:cNvSpPr/>
            <p:nvPr/>
          </p:nvSpPr>
          <p:spPr>
            <a:xfrm>
              <a:off x="3502290" y="1687481"/>
              <a:ext cx="1240025" cy="1236616"/>
            </a:xfrm>
            <a:custGeom>
              <a:avLst/>
              <a:gdLst/>
              <a:ahLst/>
              <a:cxnLst/>
              <a:rect l="l" t="t" r="r" b="b"/>
              <a:pathLst>
                <a:path w="1172965" h="1169741" extrusionOk="0">
                  <a:moveTo>
                    <a:pt x="1172966" y="584871"/>
                  </a:moveTo>
                  <a:cubicBezTo>
                    <a:pt x="1172966" y="907886"/>
                    <a:pt x="910389" y="1169742"/>
                    <a:pt x="586483" y="1169742"/>
                  </a:cubicBezTo>
                  <a:cubicBezTo>
                    <a:pt x="262578" y="1169742"/>
                    <a:pt x="0" y="907886"/>
                    <a:pt x="0" y="584871"/>
                  </a:cubicBezTo>
                  <a:cubicBezTo>
                    <a:pt x="0" y="261856"/>
                    <a:pt x="262577" y="0"/>
                    <a:pt x="586483" y="0"/>
                  </a:cubicBezTo>
                  <a:cubicBezTo>
                    <a:pt x="910389" y="0"/>
                    <a:pt x="1172966" y="261856"/>
                    <a:pt x="1172966" y="5848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36" name="Google Shape;216;p7"/>
            <p:cNvSpPr/>
            <p:nvPr/>
          </p:nvSpPr>
          <p:spPr>
            <a:xfrm>
              <a:off x="4591078" y="2776494"/>
              <a:ext cx="226413" cy="255767"/>
            </a:xfrm>
            <a:custGeom>
              <a:avLst/>
              <a:gdLst/>
              <a:ahLst/>
              <a:cxnLst/>
              <a:rect l="l" t="t" r="r" b="b"/>
              <a:pathLst>
                <a:path w="214169" h="241935" extrusionOk="0">
                  <a:moveTo>
                    <a:pt x="14845" y="241935"/>
                  </a:moveTo>
                  <a:cubicBezTo>
                    <a:pt x="12211" y="241935"/>
                    <a:pt x="9697" y="241219"/>
                    <a:pt x="7422" y="239906"/>
                  </a:cubicBezTo>
                  <a:cubicBezTo>
                    <a:pt x="2754" y="237279"/>
                    <a:pt x="0" y="232265"/>
                    <a:pt x="0" y="227012"/>
                  </a:cubicBezTo>
                  <a:lnTo>
                    <a:pt x="0" y="14864"/>
                  </a:lnTo>
                  <a:cubicBezTo>
                    <a:pt x="0" y="9491"/>
                    <a:pt x="2873" y="4596"/>
                    <a:pt x="7422" y="1970"/>
                  </a:cubicBezTo>
                  <a:cubicBezTo>
                    <a:pt x="12091" y="-657"/>
                    <a:pt x="17718" y="-657"/>
                    <a:pt x="22387" y="1970"/>
                  </a:cubicBezTo>
                  <a:lnTo>
                    <a:pt x="206747" y="108104"/>
                  </a:lnTo>
                  <a:cubicBezTo>
                    <a:pt x="211416" y="110730"/>
                    <a:pt x="214170" y="115744"/>
                    <a:pt x="214170" y="120997"/>
                  </a:cubicBezTo>
                  <a:cubicBezTo>
                    <a:pt x="214170" y="126370"/>
                    <a:pt x="211297" y="131265"/>
                    <a:pt x="206747" y="133891"/>
                  </a:cubicBezTo>
                  <a:lnTo>
                    <a:pt x="22387" y="240025"/>
                  </a:lnTo>
                  <a:cubicBezTo>
                    <a:pt x="19993" y="241338"/>
                    <a:pt x="17478" y="241935"/>
                    <a:pt x="14845" y="241935"/>
                  </a:cubicBezTo>
                  <a:close/>
                  <a:moveTo>
                    <a:pt x="29809" y="40651"/>
                  </a:moveTo>
                  <a:lnTo>
                    <a:pt x="29809" y="201225"/>
                  </a:lnTo>
                  <a:lnTo>
                    <a:pt x="169277" y="120997"/>
                  </a:lnTo>
                  <a:lnTo>
                    <a:pt x="29809" y="40651"/>
                  </a:lnTo>
                  <a:close/>
                </a:path>
              </a:pathLst>
            </a:custGeom>
            <a:solidFill>
              <a:srgbClr val="000000"/>
            </a:solidFill>
            <a:ln w="9525" cap="flat" cmpd="sng">
              <a:solidFill>
                <a:srgbClr val="7301D9"/>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nvGrpSpPr>
            <p:cNvPr id="37" name="Google Shape;217;p7"/>
            <p:cNvGrpSpPr/>
            <p:nvPr/>
          </p:nvGrpSpPr>
          <p:grpSpPr>
            <a:xfrm>
              <a:off x="3680484" y="1644567"/>
              <a:ext cx="1279134" cy="3032981"/>
              <a:chOff x="2855181" y="1492167"/>
              <a:chExt cx="1209959" cy="2868960"/>
            </a:xfrm>
          </p:grpSpPr>
          <p:sp>
            <p:nvSpPr>
              <p:cNvPr id="39" name="Google Shape;218;p7"/>
              <p:cNvSpPr/>
              <p:nvPr/>
            </p:nvSpPr>
            <p:spPr>
              <a:xfrm>
                <a:off x="4035212" y="4328774"/>
                <a:ext cx="29928" cy="32353"/>
              </a:xfrm>
              <a:custGeom>
                <a:avLst/>
                <a:gdLst/>
                <a:ahLst/>
                <a:cxnLst/>
                <a:rect l="l" t="t" r="r" b="b"/>
                <a:pathLst>
                  <a:path w="29928" h="32353" extrusionOk="0">
                    <a:moveTo>
                      <a:pt x="14964" y="32353"/>
                    </a:moveTo>
                    <a:cubicBezTo>
                      <a:pt x="6704" y="32353"/>
                      <a:pt x="0" y="25668"/>
                      <a:pt x="0" y="17430"/>
                    </a:cubicBezTo>
                    <a:lnTo>
                      <a:pt x="0" y="14923"/>
                    </a:lnTo>
                    <a:cubicBezTo>
                      <a:pt x="0" y="6686"/>
                      <a:pt x="6704" y="0"/>
                      <a:pt x="14964" y="0"/>
                    </a:cubicBezTo>
                    <a:cubicBezTo>
                      <a:pt x="23225" y="0"/>
                      <a:pt x="29929" y="6686"/>
                      <a:pt x="29929" y="14923"/>
                    </a:cubicBezTo>
                    <a:lnTo>
                      <a:pt x="29929" y="17430"/>
                    </a:lnTo>
                    <a:cubicBezTo>
                      <a:pt x="29929" y="25668"/>
                      <a:pt x="23225" y="32353"/>
                      <a:pt x="14964" y="3235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40" name="Google Shape;219;p7"/>
              <p:cNvSpPr/>
              <p:nvPr/>
            </p:nvSpPr>
            <p:spPr>
              <a:xfrm>
                <a:off x="2855181" y="1492167"/>
                <a:ext cx="1209959" cy="2792434"/>
              </a:xfrm>
              <a:custGeom>
                <a:avLst/>
                <a:gdLst/>
                <a:ahLst/>
                <a:cxnLst/>
                <a:rect l="l" t="t" r="r" b="b"/>
                <a:pathLst>
                  <a:path w="1209959" h="2792434" extrusionOk="0">
                    <a:moveTo>
                      <a:pt x="1194995" y="2792435"/>
                    </a:moveTo>
                    <a:cubicBezTo>
                      <a:pt x="1186735" y="2792435"/>
                      <a:pt x="1180031" y="2785749"/>
                      <a:pt x="1180031" y="2777511"/>
                    </a:cubicBezTo>
                    <a:lnTo>
                      <a:pt x="1180031" y="2772617"/>
                    </a:lnTo>
                    <a:cubicBezTo>
                      <a:pt x="1180031" y="2764379"/>
                      <a:pt x="1186735" y="2757693"/>
                      <a:pt x="1194995" y="2757693"/>
                    </a:cubicBezTo>
                    <a:cubicBezTo>
                      <a:pt x="1203255" y="2757693"/>
                      <a:pt x="1209959" y="2764379"/>
                      <a:pt x="1209959" y="2772617"/>
                    </a:cubicBezTo>
                    <a:lnTo>
                      <a:pt x="1209959" y="2777511"/>
                    </a:lnTo>
                    <a:cubicBezTo>
                      <a:pt x="1209959" y="2785749"/>
                      <a:pt x="1203255" y="2792435"/>
                      <a:pt x="1194995" y="2792435"/>
                    </a:cubicBezTo>
                    <a:close/>
                    <a:moveTo>
                      <a:pt x="1194995" y="2713401"/>
                    </a:moveTo>
                    <a:cubicBezTo>
                      <a:pt x="1186735" y="2713401"/>
                      <a:pt x="1180031" y="2706716"/>
                      <a:pt x="1180031" y="2698478"/>
                    </a:cubicBezTo>
                    <a:lnTo>
                      <a:pt x="1180031" y="2693583"/>
                    </a:lnTo>
                    <a:cubicBezTo>
                      <a:pt x="1180031" y="2685346"/>
                      <a:pt x="1186735" y="2678660"/>
                      <a:pt x="1194995" y="2678660"/>
                    </a:cubicBezTo>
                    <a:cubicBezTo>
                      <a:pt x="1203255" y="2678660"/>
                      <a:pt x="1209959" y="2685346"/>
                      <a:pt x="1209959" y="2693583"/>
                    </a:cubicBezTo>
                    <a:lnTo>
                      <a:pt x="1209959" y="2698478"/>
                    </a:lnTo>
                    <a:cubicBezTo>
                      <a:pt x="1209959" y="2706716"/>
                      <a:pt x="1203255" y="2713401"/>
                      <a:pt x="1194995" y="2713401"/>
                    </a:cubicBezTo>
                    <a:close/>
                    <a:moveTo>
                      <a:pt x="1194995" y="2634368"/>
                    </a:moveTo>
                    <a:cubicBezTo>
                      <a:pt x="1186735" y="2634368"/>
                      <a:pt x="1180031" y="2627682"/>
                      <a:pt x="1180031" y="2619445"/>
                    </a:cubicBezTo>
                    <a:lnTo>
                      <a:pt x="1180031" y="2614550"/>
                    </a:lnTo>
                    <a:cubicBezTo>
                      <a:pt x="1180031" y="2606312"/>
                      <a:pt x="1186735" y="2599627"/>
                      <a:pt x="1194995" y="2599627"/>
                    </a:cubicBezTo>
                    <a:cubicBezTo>
                      <a:pt x="1203255" y="2599627"/>
                      <a:pt x="1209959" y="2606312"/>
                      <a:pt x="1209959" y="2614550"/>
                    </a:cubicBezTo>
                    <a:lnTo>
                      <a:pt x="1209959" y="2619445"/>
                    </a:lnTo>
                    <a:cubicBezTo>
                      <a:pt x="1209959" y="2627682"/>
                      <a:pt x="1203255" y="2634368"/>
                      <a:pt x="1194995" y="2634368"/>
                    </a:cubicBezTo>
                    <a:close/>
                    <a:moveTo>
                      <a:pt x="1194995" y="2555334"/>
                    </a:moveTo>
                    <a:cubicBezTo>
                      <a:pt x="1186735" y="2555334"/>
                      <a:pt x="1180031" y="2548649"/>
                      <a:pt x="1180031" y="2540411"/>
                    </a:cubicBezTo>
                    <a:lnTo>
                      <a:pt x="1180031" y="2535517"/>
                    </a:lnTo>
                    <a:cubicBezTo>
                      <a:pt x="1180031" y="2527279"/>
                      <a:pt x="1186735" y="2520593"/>
                      <a:pt x="1194995" y="2520593"/>
                    </a:cubicBezTo>
                    <a:cubicBezTo>
                      <a:pt x="1203255" y="2520593"/>
                      <a:pt x="1209959" y="2527279"/>
                      <a:pt x="1209959" y="2535517"/>
                    </a:cubicBezTo>
                    <a:lnTo>
                      <a:pt x="1209959" y="2540411"/>
                    </a:lnTo>
                    <a:cubicBezTo>
                      <a:pt x="1209959" y="2548649"/>
                      <a:pt x="1203255" y="2555334"/>
                      <a:pt x="1194995" y="2555334"/>
                    </a:cubicBezTo>
                    <a:close/>
                    <a:moveTo>
                      <a:pt x="1194995" y="2476301"/>
                    </a:moveTo>
                    <a:cubicBezTo>
                      <a:pt x="1186735" y="2476301"/>
                      <a:pt x="1180031" y="2469616"/>
                      <a:pt x="1180031" y="2461378"/>
                    </a:cubicBezTo>
                    <a:lnTo>
                      <a:pt x="1180031" y="2456483"/>
                    </a:lnTo>
                    <a:cubicBezTo>
                      <a:pt x="1180031" y="2448246"/>
                      <a:pt x="1186735" y="2441560"/>
                      <a:pt x="1194995" y="2441560"/>
                    </a:cubicBezTo>
                    <a:cubicBezTo>
                      <a:pt x="1203255" y="2441560"/>
                      <a:pt x="1209959" y="2448246"/>
                      <a:pt x="1209959" y="2456483"/>
                    </a:cubicBezTo>
                    <a:lnTo>
                      <a:pt x="1209959" y="2461378"/>
                    </a:lnTo>
                    <a:cubicBezTo>
                      <a:pt x="1209959" y="2469616"/>
                      <a:pt x="1203255" y="2476301"/>
                      <a:pt x="1194995" y="2476301"/>
                    </a:cubicBezTo>
                    <a:close/>
                    <a:moveTo>
                      <a:pt x="1194995" y="2397268"/>
                    </a:moveTo>
                    <a:cubicBezTo>
                      <a:pt x="1186735" y="2397268"/>
                      <a:pt x="1180031" y="2390582"/>
                      <a:pt x="1180031" y="2382345"/>
                    </a:cubicBezTo>
                    <a:lnTo>
                      <a:pt x="1180031" y="2377450"/>
                    </a:lnTo>
                    <a:cubicBezTo>
                      <a:pt x="1180031" y="2369212"/>
                      <a:pt x="1186735" y="2362527"/>
                      <a:pt x="1194995" y="2362527"/>
                    </a:cubicBezTo>
                    <a:cubicBezTo>
                      <a:pt x="1203255" y="2362527"/>
                      <a:pt x="1209959" y="2369212"/>
                      <a:pt x="1209959" y="2377450"/>
                    </a:cubicBezTo>
                    <a:lnTo>
                      <a:pt x="1209959" y="2382345"/>
                    </a:lnTo>
                    <a:cubicBezTo>
                      <a:pt x="1209959" y="2390702"/>
                      <a:pt x="1203255" y="2397268"/>
                      <a:pt x="1194995" y="2397268"/>
                    </a:cubicBezTo>
                    <a:close/>
                    <a:moveTo>
                      <a:pt x="1194995" y="2318354"/>
                    </a:moveTo>
                    <a:cubicBezTo>
                      <a:pt x="1186735" y="2318354"/>
                      <a:pt x="1180031" y="2311668"/>
                      <a:pt x="1180031" y="2303431"/>
                    </a:cubicBezTo>
                    <a:lnTo>
                      <a:pt x="1180031" y="2298536"/>
                    </a:lnTo>
                    <a:cubicBezTo>
                      <a:pt x="1180031" y="2290298"/>
                      <a:pt x="1186735" y="2283613"/>
                      <a:pt x="1194995" y="2283613"/>
                    </a:cubicBezTo>
                    <a:cubicBezTo>
                      <a:pt x="1203255" y="2283613"/>
                      <a:pt x="1209959" y="2290298"/>
                      <a:pt x="1209959" y="2298536"/>
                    </a:cubicBezTo>
                    <a:lnTo>
                      <a:pt x="1209959" y="2303431"/>
                    </a:lnTo>
                    <a:cubicBezTo>
                      <a:pt x="1209959" y="2311668"/>
                      <a:pt x="1203255" y="2318354"/>
                      <a:pt x="1194995" y="2318354"/>
                    </a:cubicBezTo>
                    <a:close/>
                    <a:moveTo>
                      <a:pt x="1194995" y="2239321"/>
                    </a:moveTo>
                    <a:cubicBezTo>
                      <a:pt x="1186735" y="2239321"/>
                      <a:pt x="1180031" y="2232635"/>
                      <a:pt x="1180031" y="2224397"/>
                    </a:cubicBezTo>
                    <a:lnTo>
                      <a:pt x="1180031" y="2219502"/>
                    </a:lnTo>
                    <a:cubicBezTo>
                      <a:pt x="1180031" y="2211265"/>
                      <a:pt x="1186735" y="2204579"/>
                      <a:pt x="1194995" y="2204579"/>
                    </a:cubicBezTo>
                    <a:cubicBezTo>
                      <a:pt x="1203255" y="2204579"/>
                      <a:pt x="1209959" y="2211265"/>
                      <a:pt x="1209959" y="2219502"/>
                    </a:cubicBezTo>
                    <a:lnTo>
                      <a:pt x="1209959" y="2224397"/>
                    </a:lnTo>
                    <a:cubicBezTo>
                      <a:pt x="1209959" y="2232635"/>
                      <a:pt x="1203255" y="2239321"/>
                      <a:pt x="1194995" y="2239321"/>
                    </a:cubicBezTo>
                    <a:close/>
                    <a:moveTo>
                      <a:pt x="1194995" y="2160287"/>
                    </a:moveTo>
                    <a:cubicBezTo>
                      <a:pt x="1186735" y="2160287"/>
                      <a:pt x="1180031" y="2153601"/>
                      <a:pt x="1180031" y="2145364"/>
                    </a:cubicBezTo>
                    <a:lnTo>
                      <a:pt x="1180031" y="2140469"/>
                    </a:lnTo>
                    <a:cubicBezTo>
                      <a:pt x="1180031" y="2132231"/>
                      <a:pt x="1186735" y="2125546"/>
                      <a:pt x="1194995" y="2125546"/>
                    </a:cubicBezTo>
                    <a:cubicBezTo>
                      <a:pt x="1203255" y="2125546"/>
                      <a:pt x="1209959" y="2132231"/>
                      <a:pt x="1209959" y="2140469"/>
                    </a:cubicBezTo>
                    <a:lnTo>
                      <a:pt x="1209959" y="2145364"/>
                    </a:lnTo>
                    <a:cubicBezTo>
                      <a:pt x="1209959" y="2153601"/>
                      <a:pt x="1203255" y="2160287"/>
                      <a:pt x="1194995" y="2160287"/>
                    </a:cubicBezTo>
                    <a:close/>
                    <a:moveTo>
                      <a:pt x="1194995" y="2081254"/>
                    </a:moveTo>
                    <a:cubicBezTo>
                      <a:pt x="1186735" y="2081254"/>
                      <a:pt x="1180031" y="2074568"/>
                      <a:pt x="1180031" y="2066330"/>
                    </a:cubicBezTo>
                    <a:lnTo>
                      <a:pt x="1180031" y="2061436"/>
                    </a:lnTo>
                    <a:cubicBezTo>
                      <a:pt x="1180031" y="2053198"/>
                      <a:pt x="1186735" y="2046512"/>
                      <a:pt x="1194995" y="2046512"/>
                    </a:cubicBezTo>
                    <a:cubicBezTo>
                      <a:pt x="1203255" y="2046512"/>
                      <a:pt x="1209959" y="2053198"/>
                      <a:pt x="1209959" y="2061436"/>
                    </a:cubicBezTo>
                    <a:lnTo>
                      <a:pt x="1209959" y="2066330"/>
                    </a:lnTo>
                    <a:cubicBezTo>
                      <a:pt x="1209959" y="2074568"/>
                      <a:pt x="1203255" y="2081254"/>
                      <a:pt x="1194995" y="2081254"/>
                    </a:cubicBezTo>
                    <a:close/>
                    <a:moveTo>
                      <a:pt x="1194995" y="2002220"/>
                    </a:moveTo>
                    <a:cubicBezTo>
                      <a:pt x="1186735" y="2002220"/>
                      <a:pt x="1180031" y="1995535"/>
                      <a:pt x="1180031" y="1987297"/>
                    </a:cubicBezTo>
                    <a:lnTo>
                      <a:pt x="1180031" y="1982402"/>
                    </a:lnTo>
                    <a:cubicBezTo>
                      <a:pt x="1180031" y="1974165"/>
                      <a:pt x="1186735" y="1967479"/>
                      <a:pt x="1194995" y="1967479"/>
                    </a:cubicBezTo>
                    <a:cubicBezTo>
                      <a:pt x="1203255" y="1967479"/>
                      <a:pt x="1209959" y="1974165"/>
                      <a:pt x="1209959" y="1982402"/>
                    </a:cubicBezTo>
                    <a:lnTo>
                      <a:pt x="1209959" y="1987297"/>
                    </a:lnTo>
                    <a:cubicBezTo>
                      <a:pt x="1209959" y="1995535"/>
                      <a:pt x="1203255" y="2002220"/>
                      <a:pt x="1194995" y="2002220"/>
                    </a:cubicBezTo>
                    <a:close/>
                    <a:moveTo>
                      <a:pt x="1194995" y="1923187"/>
                    </a:moveTo>
                    <a:cubicBezTo>
                      <a:pt x="1186735" y="1923187"/>
                      <a:pt x="1180031" y="1916501"/>
                      <a:pt x="1180031" y="1908264"/>
                    </a:cubicBezTo>
                    <a:lnTo>
                      <a:pt x="1180031" y="1903369"/>
                    </a:lnTo>
                    <a:cubicBezTo>
                      <a:pt x="1180031" y="1895131"/>
                      <a:pt x="1186735" y="1888446"/>
                      <a:pt x="1194995" y="1888446"/>
                    </a:cubicBezTo>
                    <a:cubicBezTo>
                      <a:pt x="1203255" y="1888446"/>
                      <a:pt x="1209959" y="1895131"/>
                      <a:pt x="1209959" y="1903369"/>
                    </a:cubicBezTo>
                    <a:lnTo>
                      <a:pt x="1209959" y="1908264"/>
                    </a:lnTo>
                    <a:cubicBezTo>
                      <a:pt x="1209959" y="1916501"/>
                      <a:pt x="1203255" y="1923187"/>
                      <a:pt x="1194995" y="1923187"/>
                    </a:cubicBezTo>
                    <a:close/>
                    <a:moveTo>
                      <a:pt x="1194995" y="1844154"/>
                    </a:moveTo>
                    <a:cubicBezTo>
                      <a:pt x="1186735" y="1844154"/>
                      <a:pt x="1180031" y="1837468"/>
                      <a:pt x="1180031" y="1829230"/>
                    </a:cubicBezTo>
                    <a:lnTo>
                      <a:pt x="1180031" y="1824335"/>
                    </a:lnTo>
                    <a:cubicBezTo>
                      <a:pt x="1180031" y="1816098"/>
                      <a:pt x="1186735" y="1809412"/>
                      <a:pt x="1194995" y="1809412"/>
                    </a:cubicBezTo>
                    <a:cubicBezTo>
                      <a:pt x="1203255" y="1809412"/>
                      <a:pt x="1209959" y="1816098"/>
                      <a:pt x="1209959" y="1824335"/>
                    </a:cubicBezTo>
                    <a:lnTo>
                      <a:pt x="1209959" y="1829230"/>
                    </a:lnTo>
                    <a:cubicBezTo>
                      <a:pt x="1209959" y="1837468"/>
                      <a:pt x="1203255" y="1844154"/>
                      <a:pt x="1194995" y="1844154"/>
                    </a:cubicBezTo>
                    <a:close/>
                    <a:moveTo>
                      <a:pt x="1194995" y="1765240"/>
                    </a:moveTo>
                    <a:cubicBezTo>
                      <a:pt x="1186735" y="1765240"/>
                      <a:pt x="1180031" y="1758554"/>
                      <a:pt x="1180031" y="1750316"/>
                    </a:cubicBezTo>
                    <a:lnTo>
                      <a:pt x="1180031" y="1745421"/>
                    </a:lnTo>
                    <a:cubicBezTo>
                      <a:pt x="1180031" y="1737184"/>
                      <a:pt x="1186735" y="1730498"/>
                      <a:pt x="1194995" y="1730498"/>
                    </a:cubicBezTo>
                    <a:cubicBezTo>
                      <a:pt x="1203255" y="1730498"/>
                      <a:pt x="1209959" y="1737184"/>
                      <a:pt x="1209959" y="1745421"/>
                    </a:cubicBezTo>
                    <a:lnTo>
                      <a:pt x="1209959" y="1750316"/>
                    </a:lnTo>
                    <a:cubicBezTo>
                      <a:pt x="1209959" y="1758554"/>
                      <a:pt x="1203255" y="1765240"/>
                      <a:pt x="1194995" y="1765240"/>
                    </a:cubicBezTo>
                    <a:close/>
                    <a:moveTo>
                      <a:pt x="1194995" y="1686206"/>
                    </a:moveTo>
                    <a:cubicBezTo>
                      <a:pt x="1186735" y="1686206"/>
                      <a:pt x="1180031" y="1679520"/>
                      <a:pt x="1180031" y="1671283"/>
                    </a:cubicBezTo>
                    <a:lnTo>
                      <a:pt x="1180031" y="1666388"/>
                    </a:lnTo>
                    <a:cubicBezTo>
                      <a:pt x="1180031" y="1658150"/>
                      <a:pt x="1186735" y="1651465"/>
                      <a:pt x="1194995" y="1651465"/>
                    </a:cubicBezTo>
                    <a:cubicBezTo>
                      <a:pt x="1203255" y="1651465"/>
                      <a:pt x="1209959" y="1658150"/>
                      <a:pt x="1209959" y="1666388"/>
                    </a:cubicBezTo>
                    <a:lnTo>
                      <a:pt x="1209959" y="1671283"/>
                    </a:lnTo>
                    <a:cubicBezTo>
                      <a:pt x="1209959" y="1679520"/>
                      <a:pt x="1203255" y="1686206"/>
                      <a:pt x="1194995" y="1686206"/>
                    </a:cubicBezTo>
                    <a:close/>
                    <a:moveTo>
                      <a:pt x="1194995" y="1607173"/>
                    </a:moveTo>
                    <a:cubicBezTo>
                      <a:pt x="1186735" y="1607173"/>
                      <a:pt x="1180031" y="1600487"/>
                      <a:pt x="1180031" y="1592250"/>
                    </a:cubicBezTo>
                    <a:lnTo>
                      <a:pt x="1180031" y="1587355"/>
                    </a:lnTo>
                    <a:cubicBezTo>
                      <a:pt x="1180031" y="1579117"/>
                      <a:pt x="1186735" y="1572432"/>
                      <a:pt x="1194995" y="1572432"/>
                    </a:cubicBezTo>
                    <a:cubicBezTo>
                      <a:pt x="1203255" y="1572432"/>
                      <a:pt x="1209959" y="1579117"/>
                      <a:pt x="1209959" y="1587355"/>
                    </a:cubicBezTo>
                    <a:lnTo>
                      <a:pt x="1209959" y="1592250"/>
                    </a:lnTo>
                    <a:cubicBezTo>
                      <a:pt x="1209959" y="1600487"/>
                      <a:pt x="1203255" y="1607173"/>
                      <a:pt x="1194995" y="1607173"/>
                    </a:cubicBezTo>
                    <a:close/>
                    <a:moveTo>
                      <a:pt x="1194995" y="1528139"/>
                    </a:moveTo>
                    <a:cubicBezTo>
                      <a:pt x="1186735" y="1528139"/>
                      <a:pt x="1180031" y="1521454"/>
                      <a:pt x="1180031" y="1513216"/>
                    </a:cubicBezTo>
                    <a:lnTo>
                      <a:pt x="1180031" y="1508321"/>
                    </a:lnTo>
                    <a:cubicBezTo>
                      <a:pt x="1180031" y="1500084"/>
                      <a:pt x="1186735" y="1493398"/>
                      <a:pt x="1194995" y="1493398"/>
                    </a:cubicBezTo>
                    <a:cubicBezTo>
                      <a:pt x="1203255" y="1493398"/>
                      <a:pt x="1209959" y="1500084"/>
                      <a:pt x="1209959" y="1508321"/>
                    </a:cubicBezTo>
                    <a:lnTo>
                      <a:pt x="1209959" y="1513216"/>
                    </a:lnTo>
                    <a:cubicBezTo>
                      <a:pt x="1209959" y="1521454"/>
                      <a:pt x="1203255" y="1528139"/>
                      <a:pt x="1194995" y="1528139"/>
                    </a:cubicBezTo>
                    <a:close/>
                    <a:moveTo>
                      <a:pt x="1194995" y="1449106"/>
                    </a:moveTo>
                    <a:cubicBezTo>
                      <a:pt x="1186735" y="1449106"/>
                      <a:pt x="1180031" y="1442420"/>
                      <a:pt x="1180031" y="1434183"/>
                    </a:cubicBezTo>
                    <a:lnTo>
                      <a:pt x="1180031" y="1429288"/>
                    </a:lnTo>
                    <a:cubicBezTo>
                      <a:pt x="1180031" y="1421050"/>
                      <a:pt x="1186735" y="1414365"/>
                      <a:pt x="1194995" y="1414365"/>
                    </a:cubicBezTo>
                    <a:cubicBezTo>
                      <a:pt x="1203255" y="1414365"/>
                      <a:pt x="1209959" y="1421050"/>
                      <a:pt x="1209959" y="1429288"/>
                    </a:cubicBezTo>
                    <a:lnTo>
                      <a:pt x="1209959" y="1434183"/>
                    </a:lnTo>
                    <a:cubicBezTo>
                      <a:pt x="1209959" y="1442420"/>
                      <a:pt x="1203255" y="1449106"/>
                      <a:pt x="1194995" y="1449106"/>
                    </a:cubicBezTo>
                    <a:close/>
                    <a:moveTo>
                      <a:pt x="1194995" y="1370073"/>
                    </a:moveTo>
                    <a:cubicBezTo>
                      <a:pt x="1186735" y="1370073"/>
                      <a:pt x="1180031" y="1363387"/>
                      <a:pt x="1180031" y="1355149"/>
                    </a:cubicBezTo>
                    <a:lnTo>
                      <a:pt x="1180031" y="1350255"/>
                    </a:lnTo>
                    <a:cubicBezTo>
                      <a:pt x="1180031" y="1342017"/>
                      <a:pt x="1186735" y="1335331"/>
                      <a:pt x="1194995" y="1335331"/>
                    </a:cubicBezTo>
                    <a:cubicBezTo>
                      <a:pt x="1203255" y="1335331"/>
                      <a:pt x="1209959" y="1342017"/>
                      <a:pt x="1209959" y="1350255"/>
                    </a:cubicBezTo>
                    <a:lnTo>
                      <a:pt x="1209959" y="1355149"/>
                    </a:lnTo>
                    <a:cubicBezTo>
                      <a:pt x="1209959" y="1363387"/>
                      <a:pt x="1203255" y="1370073"/>
                      <a:pt x="1194995" y="1370073"/>
                    </a:cubicBezTo>
                    <a:close/>
                    <a:moveTo>
                      <a:pt x="1194995" y="1291039"/>
                    </a:moveTo>
                    <a:cubicBezTo>
                      <a:pt x="1186735" y="1291039"/>
                      <a:pt x="1180031" y="1284354"/>
                      <a:pt x="1180031" y="1276116"/>
                    </a:cubicBezTo>
                    <a:lnTo>
                      <a:pt x="1180031" y="1271221"/>
                    </a:lnTo>
                    <a:cubicBezTo>
                      <a:pt x="1180031" y="1262984"/>
                      <a:pt x="1186735" y="1256298"/>
                      <a:pt x="1194995" y="1256298"/>
                    </a:cubicBezTo>
                    <a:cubicBezTo>
                      <a:pt x="1203255" y="1256298"/>
                      <a:pt x="1209959" y="1262984"/>
                      <a:pt x="1209959" y="1271221"/>
                    </a:cubicBezTo>
                    <a:lnTo>
                      <a:pt x="1209959" y="1276116"/>
                    </a:lnTo>
                    <a:cubicBezTo>
                      <a:pt x="1209959" y="1284354"/>
                      <a:pt x="1203255" y="1291039"/>
                      <a:pt x="1194995" y="1291039"/>
                    </a:cubicBezTo>
                    <a:close/>
                    <a:moveTo>
                      <a:pt x="1194995" y="1212125"/>
                    </a:moveTo>
                    <a:cubicBezTo>
                      <a:pt x="1186735" y="1212125"/>
                      <a:pt x="1180031" y="1205440"/>
                      <a:pt x="1180031" y="1197202"/>
                    </a:cubicBezTo>
                    <a:lnTo>
                      <a:pt x="1180031" y="1192307"/>
                    </a:lnTo>
                    <a:cubicBezTo>
                      <a:pt x="1180031" y="1184070"/>
                      <a:pt x="1186735" y="1177384"/>
                      <a:pt x="1194995" y="1177384"/>
                    </a:cubicBezTo>
                    <a:cubicBezTo>
                      <a:pt x="1203255" y="1177384"/>
                      <a:pt x="1209959" y="1184070"/>
                      <a:pt x="1209959" y="1192307"/>
                    </a:cubicBezTo>
                    <a:lnTo>
                      <a:pt x="1209959" y="1197202"/>
                    </a:lnTo>
                    <a:cubicBezTo>
                      <a:pt x="1209959" y="1205440"/>
                      <a:pt x="1203255" y="1212125"/>
                      <a:pt x="1194995" y="1212125"/>
                    </a:cubicBezTo>
                    <a:close/>
                    <a:moveTo>
                      <a:pt x="719248" y="1206514"/>
                    </a:moveTo>
                    <a:lnTo>
                      <a:pt x="714340" y="1206514"/>
                    </a:lnTo>
                    <a:cubicBezTo>
                      <a:pt x="706080" y="1206514"/>
                      <a:pt x="699376" y="1199829"/>
                      <a:pt x="699376" y="1191591"/>
                    </a:cubicBezTo>
                    <a:cubicBezTo>
                      <a:pt x="699376" y="1183353"/>
                      <a:pt x="706080" y="1176668"/>
                      <a:pt x="714340" y="1176668"/>
                    </a:cubicBezTo>
                    <a:lnTo>
                      <a:pt x="719248" y="1176668"/>
                    </a:lnTo>
                    <a:cubicBezTo>
                      <a:pt x="727509" y="1176668"/>
                      <a:pt x="734213" y="1183353"/>
                      <a:pt x="734213" y="1191591"/>
                    </a:cubicBezTo>
                    <a:cubicBezTo>
                      <a:pt x="734213" y="1199829"/>
                      <a:pt x="727509" y="1206514"/>
                      <a:pt x="719248" y="1206514"/>
                    </a:cubicBezTo>
                    <a:close/>
                    <a:moveTo>
                      <a:pt x="640117" y="1206514"/>
                    </a:moveTo>
                    <a:lnTo>
                      <a:pt x="635208" y="1206514"/>
                    </a:lnTo>
                    <a:cubicBezTo>
                      <a:pt x="626948" y="1206514"/>
                      <a:pt x="620244" y="1199829"/>
                      <a:pt x="620244" y="1191591"/>
                    </a:cubicBezTo>
                    <a:cubicBezTo>
                      <a:pt x="620244" y="1183353"/>
                      <a:pt x="626948" y="1176668"/>
                      <a:pt x="635208" y="1176668"/>
                    </a:cubicBezTo>
                    <a:lnTo>
                      <a:pt x="640117" y="1176668"/>
                    </a:lnTo>
                    <a:cubicBezTo>
                      <a:pt x="648377" y="1176668"/>
                      <a:pt x="655081" y="1183353"/>
                      <a:pt x="655081" y="1191591"/>
                    </a:cubicBezTo>
                    <a:cubicBezTo>
                      <a:pt x="654961" y="1199829"/>
                      <a:pt x="648377" y="1206514"/>
                      <a:pt x="640117" y="1206514"/>
                    </a:cubicBezTo>
                    <a:close/>
                    <a:moveTo>
                      <a:pt x="798500" y="1206514"/>
                    </a:moveTo>
                    <a:lnTo>
                      <a:pt x="793591" y="1206514"/>
                    </a:lnTo>
                    <a:cubicBezTo>
                      <a:pt x="785331" y="1206514"/>
                      <a:pt x="778627" y="1199829"/>
                      <a:pt x="778627" y="1191591"/>
                    </a:cubicBezTo>
                    <a:cubicBezTo>
                      <a:pt x="778627" y="1183353"/>
                      <a:pt x="785331" y="1176668"/>
                      <a:pt x="793591" y="1176668"/>
                    </a:cubicBezTo>
                    <a:lnTo>
                      <a:pt x="798500" y="1176668"/>
                    </a:lnTo>
                    <a:cubicBezTo>
                      <a:pt x="806760" y="1176668"/>
                      <a:pt x="813464" y="1183353"/>
                      <a:pt x="813464" y="1191591"/>
                    </a:cubicBezTo>
                    <a:cubicBezTo>
                      <a:pt x="813464" y="1199829"/>
                      <a:pt x="806760" y="1206514"/>
                      <a:pt x="798500" y="1206514"/>
                    </a:cubicBezTo>
                    <a:close/>
                    <a:moveTo>
                      <a:pt x="560866" y="1204962"/>
                    </a:moveTo>
                    <a:cubicBezTo>
                      <a:pt x="560506" y="1204962"/>
                      <a:pt x="560147" y="1204962"/>
                      <a:pt x="559788" y="1204962"/>
                    </a:cubicBezTo>
                    <a:lnTo>
                      <a:pt x="554760" y="1204604"/>
                    </a:lnTo>
                    <a:cubicBezTo>
                      <a:pt x="546500" y="1203888"/>
                      <a:pt x="540394" y="1196725"/>
                      <a:pt x="541113" y="1188487"/>
                    </a:cubicBezTo>
                    <a:cubicBezTo>
                      <a:pt x="541831" y="1180249"/>
                      <a:pt x="549014" y="1174161"/>
                      <a:pt x="557274" y="1174877"/>
                    </a:cubicBezTo>
                    <a:lnTo>
                      <a:pt x="562063" y="1175235"/>
                    </a:lnTo>
                    <a:cubicBezTo>
                      <a:pt x="570323" y="1175832"/>
                      <a:pt x="576548" y="1182995"/>
                      <a:pt x="575830" y="1191233"/>
                    </a:cubicBezTo>
                    <a:cubicBezTo>
                      <a:pt x="575231" y="1198993"/>
                      <a:pt x="568647" y="1204962"/>
                      <a:pt x="560866" y="1204962"/>
                    </a:cubicBezTo>
                    <a:close/>
                    <a:moveTo>
                      <a:pt x="482572" y="1193859"/>
                    </a:moveTo>
                    <a:cubicBezTo>
                      <a:pt x="481495" y="1193859"/>
                      <a:pt x="480537" y="1193740"/>
                      <a:pt x="479460" y="1193501"/>
                    </a:cubicBezTo>
                    <a:lnTo>
                      <a:pt x="474551" y="1192427"/>
                    </a:lnTo>
                    <a:cubicBezTo>
                      <a:pt x="466530" y="1190636"/>
                      <a:pt x="461382" y="1182756"/>
                      <a:pt x="463178" y="1174638"/>
                    </a:cubicBezTo>
                    <a:cubicBezTo>
                      <a:pt x="464974" y="1166639"/>
                      <a:pt x="472875" y="1161506"/>
                      <a:pt x="481016" y="1163297"/>
                    </a:cubicBezTo>
                    <a:lnTo>
                      <a:pt x="485804" y="1164371"/>
                    </a:lnTo>
                    <a:cubicBezTo>
                      <a:pt x="493945" y="1166042"/>
                      <a:pt x="499093" y="1174041"/>
                      <a:pt x="497297" y="1182040"/>
                    </a:cubicBezTo>
                    <a:cubicBezTo>
                      <a:pt x="495621" y="1189084"/>
                      <a:pt x="489396" y="1193859"/>
                      <a:pt x="482572" y="1193859"/>
                    </a:cubicBezTo>
                    <a:close/>
                    <a:moveTo>
                      <a:pt x="406314" y="1172370"/>
                    </a:moveTo>
                    <a:cubicBezTo>
                      <a:pt x="404638" y="1172370"/>
                      <a:pt x="402962" y="1172131"/>
                      <a:pt x="401286" y="1171534"/>
                    </a:cubicBezTo>
                    <a:lnTo>
                      <a:pt x="396497" y="1169863"/>
                    </a:lnTo>
                    <a:cubicBezTo>
                      <a:pt x="388716" y="1166997"/>
                      <a:pt x="384765" y="1158402"/>
                      <a:pt x="387638" y="1150761"/>
                    </a:cubicBezTo>
                    <a:cubicBezTo>
                      <a:pt x="390511" y="1143001"/>
                      <a:pt x="399011" y="1139061"/>
                      <a:pt x="406793" y="1141926"/>
                    </a:cubicBezTo>
                    <a:lnTo>
                      <a:pt x="411342" y="1143598"/>
                    </a:lnTo>
                    <a:cubicBezTo>
                      <a:pt x="419123" y="1146344"/>
                      <a:pt x="423193" y="1154939"/>
                      <a:pt x="420440" y="1162700"/>
                    </a:cubicBezTo>
                    <a:cubicBezTo>
                      <a:pt x="418285" y="1168549"/>
                      <a:pt x="412539" y="1172370"/>
                      <a:pt x="406314" y="1172370"/>
                    </a:cubicBezTo>
                    <a:close/>
                    <a:moveTo>
                      <a:pt x="333766" y="1140852"/>
                    </a:moveTo>
                    <a:cubicBezTo>
                      <a:pt x="331492" y="1140852"/>
                      <a:pt x="329098" y="1140255"/>
                      <a:pt x="326823" y="1139181"/>
                    </a:cubicBezTo>
                    <a:lnTo>
                      <a:pt x="322394" y="1136793"/>
                    </a:lnTo>
                    <a:cubicBezTo>
                      <a:pt x="315091" y="1132973"/>
                      <a:pt x="312338" y="1123899"/>
                      <a:pt x="316168" y="1116617"/>
                    </a:cubicBezTo>
                    <a:cubicBezTo>
                      <a:pt x="319999" y="1109334"/>
                      <a:pt x="329098" y="1106588"/>
                      <a:pt x="336400" y="1110409"/>
                    </a:cubicBezTo>
                    <a:lnTo>
                      <a:pt x="340710" y="1112677"/>
                    </a:lnTo>
                    <a:cubicBezTo>
                      <a:pt x="348013" y="1116497"/>
                      <a:pt x="350886" y="1125451"/>
                      <a:pt x="347055" y="1132853"/>
                    </a:cubicBezTo>
                    <a:cubicBezTo>
                      <a:pt x="344421" y="1137987"/>
                      <a:pt x="339154" y="1140852"/>
                      <a:pt x="333766" y="1140852"/>
                    </a:cubicBezTo>
                    <a:close/>
                    <a:moveTo>
                      <a:pt x="1194995" y="1133092"/>
                    </a:moveTo>
                    <a:cubicBezTo>
                      <a:pt x="1186735" y="1133092"/>
                      <a:pt x="1180031" y="1126406"/>
                      <a:pt x="1180031" y="1118169"/>
                    </a:cubicBezTo>
                    <a:lnTo>
                      <a:pt x="1180031" y="1113274"/>
                    </a:lnTo>
                    <a:cubicBezTo>
                      <a:pt x="1180031" y="1105036"/>
                      <a:pt x="1186735" y="1098351"/>
                      <a:pt x="1194995" y="1098351"/>
                    </a:cubicBezTo>
                    <a:cubicBezTo>
                      <a:pt x="1203255" y="1098351"/>
                      <a:pt x="1209959" y="1105036"/>
                      <a:pt x="1209959" y="1113274"/>
                    </a:cubicBezTo>
                    <a:lnTo>
                      <a:pt x="1209959" y="1118169"/>
                    </a:lnTo>
                    <a:cubicBezTo>
                      <a:pt x="1209959" y="1126406"/>
                      <a:pt x="1203255" y="1133092"/>
                      <a:pt x="1194995" y="1133092"/>
                    </a:cubicBezTo>
                    <a:close/>
                    <a:moveTo>
                      <a:pt x="266128" y="1099903"/>
                    </a:moveTo>
                    <a:cubicBezTo>
                      <a:pt x="263135" y="1099903"/>
                      <a:pt x="260142" y="1099067"/>
                      <a:pt x="257508" y="1097157"/>
                    </a:cubicBezTo>
                    <a:lnTo>
                      <a:pt x="253318" y="1094172"/>
                    </a:lnTo>
                    <a:cubicBezTo>
                      <a:pt x="246614" y="1089397"/>
                      <a:pt x="245058" y="1080085"/>
                      <a:pt x="249846" y="1073399"/>
                    </a:cubicBezTo>
                    <a:cubicBezTo>
                      <a:pt x="254635" y="1066713"/>
                      <a:pt x="263973" y="1065161"/>
                      <a:pt x="270677" y="1069937"/>
                    </a:cubicBezTo>
                    <a:lnTo>
                      <a:pt x="274627" y="1072683"/>
                    </a:lnTo>
                    <a:cubicBezTo>
                      <a:pt x="281331" y="1077458"/>
                      <a:pt x="283007" y="1086770"/>
                      <a:pt x="278219" y="1093456"/>
                    </a:cubicBezTo>
                    <a:cubicBezTo>
                      <a:pt x="275465" y="1097754"/>
                      <a:pt x="270796" y="1099903"/>
                      <a:pt x="266128" y="1099903"/>
                    </a:cubicBezTo>
                    <a:close/>
                    <a:moveTo>
                      <a:pt x="1194995" y="1054059"/>
                    </a:moveTo>
                    <a:cubicBezTo>
                      <a:pt x="1186735" y="1054059"/>
                      <a:pt x="1180031" y="1047373"/>
                      <a:pt x="1180031" y="1039135"/>
                    </a:cubicBezTo>
                    <a:lnTo>
                      <a:pt x="1180031" y="1034240"/>
                    </a:lnTo>
                    <a:cubicBezTo>
                      <a:pt x="1180031" y="1026003"/>
                      <a:pt x="1186735" y="1019317"/>
                      <a:pt x="1194995" y="1019317"/>
                    </a:cubicBezTo>
                    <a:cubicBezTo>
                      <a:pt x="1203255" y="1019317"/>
                      <a:pt x="1209959" y="1026003"/>
                      <a:pt x="1209959" y="1034240"/>
                    </a:cubicBezTo>
                    <a:lnTo>
                      <a:pt x="1209959" y="1039135"/>
                    </a:lnTo>
                    <a:cubicBezTo>
                      <a:pt x="1209959" y="1047373"/>
                      <a:pt x="1203255" y="1054059"/>
                      <a:pt x="1194995" y="1054059"/>
                    </a:cubicBezTo>
                    <a:close/>
                    <a:moveTo>
                      <a:pt x="204594" y="1050358"/>
                    </a:moveTo>
                    <a:cubicBezTo>
                      <a:pt x="201003" y="1050358"/>
                      <a:pt x="197292" y="1049044"/>
                      <a:pt x="194418" y="1046418"/>
                    </a:cubicBezTo>
                    <a:lnTo>
                      <a:pt x="190707" y="1042956"/>
                    </a:lnTo>
                    <a:cubicBezTo>
                      <a:pt x="184721" y="1037345"/>
                      <a:pt x="184362" y="1027913"/>
                      <a:pt x="189989" y="1021824"/>
                    </a:cubicBezTo>
                    <a:cubicBezTo>
                      <a:pt x="195616" y="1015855"/>
                      <a:pt x="205073" y="1015497"/>
                      <a:pt x="211179" y="1021108"/>
                    </a:cubicBezTo>
                    <a:lnTo>
                      <a:pt x="214770" y="1024451"/>
                    </a:lnTo>
                    <a:cubicBezTo>
                      <a:pt x="220875" y="1030062"/>
                      <a:pt x="221235" y="1039493"/>
                      <a:pt x="215608" y="1045582"/>
                    </a:cubicBezTo>
                    <a:cubicBezTo>
                      <a:pt x="212615" y="1048686"/>
                      <a:pt x="208545" y="1050358"/>
                      <a:pt x="204594" y="1050358"/>
                    </a:cubicBezTo>
                    <a:close/>
                    <a:moveTo>
                      <a:pt x="150124" y="993052"/>
                    </a:moveTo>
                    <a:cubicBezTo>
                      <a:pt x="145814" y="993052"/>
                      <a:pt x="141504" y="991262"/>
                      <a:pt x="138631" y="987680"/>
                    </a:cubicBezTo>
                    <a:lnTo>
                      <a:pt x="135399" y="983740"/>
                    </a:lnTo>
                    <a:cubicBezTo>
                      <a:pt x="130132" y="977293"/>
                      <a:pt x="131209" y="967981"/>
                      <a:pt x="137554" y="962728"/>
                    </a:cubicBezTo>
                    <a:cubicBezTo>
                      <a:pt x="144019" y="957475"/>
                      <a:pt x="153356" y="958550"/>
                      <a:pt x="158624" y="964877"/>
                    </a:cubicBezTo>
                    <a:lnTo>
                      <a:pt x="161736" y="968578"/>
                    </a:lnTo>
                    <a:cubicBezTo>
                      <a:pt x="167004" y="974906"/>
                      <a:pt x="166046" y="984337"/>
                      <a:pt x="159701" y="989590"/>
                    </a:cubicBezTo>
                    <a:cubicBezTo>
                      <a:pt x="156948" y="991859"/>
                      <a:pt x="153476" y="993052"/>
                      <a:pt x="150124" y="993052"/>
                    </a:cubicBezTo>
                    <a:close/>
                    <a:moveTo>
                      <a:pt x="1194995" y="975025"/>
                    </a:moveTo>
                    <a:cubicBezTo>
                      <a:pt x="1186735" y="975025"/>
                      <a:pt x="1180031" y="968340"/>
                      <a:pt x="1180031" y="960102"/>
                    </a:cubicBezTo>
                    <a:lnTo>
                      <a:pt x="1180031" y="955207"/>
                    </a:lnTo>
                    <a:cubicBezTo>
                      <a:pt x="1180031" y="946969"/>
                      <a:pt x="1186735" y="940284"/>
                      <a:pt x="1194995" y="940284"/>
                    </a:cubicBezTo>
                    <a:cubicBezTo>
                      <a:pt x="1203255" y="940284"/>
                      <a:pt x="1209959" y="946969"/>
                      <a:pt x="1209959" y="955207"/>
                    </a:cubicBezTo>
                    <a:lnTo>
                      <a:pt x="1209959" y="960102"/>
                    </a:lnTo>
                    <a:cubicBezTo>
                      <a:pt x="1209959" y="968340"/>
                      <a:pt x="1203255" y="975025"/>
                      <a:pt x="1194995" y="975025"/>
                    </a:cubicBezTo>
                    <a:close/>
                    <a:moveTo>
                      <a:pt x="103914" y="928942"/>
                    </a:moveTo>
                    <a:cubicBezTo>
                      <a:pt x="98886" y="928942"/>
                      <a:pt x="94097" y="926435"/>
                      <a:pt x="91224" y="921899"/>
                    </a:cubicBezTo>
                    <a:lnTo>
                      <a:pt x="88590" y="917601"/>
                    </a:lnTo>
                    <a:cubicBezTo>
                      <a:pt x="84281" y="910557"/>
                      <a:pt x="86555" y="901364"/>
                      <a:pt x="93499" y="897066"/>
                    </a:cubicBezTo>
                    <a:cubicBezTo>
                      <a:pt x="100562" y="892768"/>
                      <a:pt x="109780" y="895037"/>
                      <a:pt x="114090" y="901961"/>
                    </a:cubicBezTo>
                    <a:lnTo>
                      <a:pt x="116604" y="906020"/>
                    </a:lnTo>
                    <a:cubicBezTo>
                      <a:pt x="121033" y="913064"/>
                      <a:pt x="118878" y="922257"/>
                      <a:pt x="111815" y="926555"/>
                    </a:cubicBezTo>
                    <a:cubicBezTo>
                      <a:pt x="109301" y="928226"/>
                      <a:pt x="106548" y="928942"/>
                      <a:pt x="103914" y="928942"/>
                    </a:cubicBezTo>
                    <a:close/>
                    <a:moveTo>
                      <a:pt x="1194995" y="895992"/>
                    </a:moveTo>
                    <a:cubicBezTo>
                      <a:pt x="1186735" y="895992"/>
                      <a:pt x="1180031" y="889306"/>
                      <a:pt x="1180031" y="881069"/>
                    </a:cubicBezTo>
                    <a:lnTo>
                      <a:pt x="1180031" y="876174"/>
                    </a:lnTo>
                    <a:cubicBezTo>
                      <a:pt x="1180031" y="867936"/>
                      <a:pt x="1186735" y="861251"/>
                      <a:pt x="1194995" y="861251"/>
                    </a:cubicBezTo>
                    <a:cubicBezTo>
                      <a:pt x="1203255" y="861251"/>
                      <a:pt x="1209959" y="867936"/>
                      <a:pt x="1209959" y="876174"/>
                    </a:cubicBezTo>
                    <a:lnTo>
                      <a:pt x="1209959" y="881069"/>
                    </a:lnTo>
                    <a:cubicBezTo>
                      <a:pt x="1209959" y="889306"/>
                      <a:pt x="1203255" y="895992"/>
                      <a:pt x="1194995" y="895992"/>
                    </a:cubicBezTo>
                    <a:close/>
                    <a:moveTo>
                      <a:pt x="66563" y="859340"/>
                    </a:moveTo>
                    <a:cubicBezTo>
                      <a:pt x="60817" y="859340"/>
                      <a:pt x="55429" y="856117"/>
                      <a:pt x="52916" y="850506"/>
                    </a:cubicBezTo>
                    <a:lnTo>
                      <a:pt x="50880" y="845850"/>
                    </a:lnTo>
                    <a:cubicBezTo>
                      <a:pt x="47528" y="838328"/>
                      <a:pt x="51000" y="829494"/>
                      <a:pt x="58542" y="826151"/>
                    </a:cubicBezTo>
                    <a:cubicBezTo>
                      <a:pt x="66084" y="822808"/>
                      <a:pt x="74943" y="826270"/>
                      <a:pt x="78295" y="833792"/>
                    </a:cubicBezTo>
                    <a:lnTo>
                      <a:pt x="80210" y="838209"/>
                    </a:lnTo>
                    <a:cubicBezTo>
                      <a:pt x="83562" y="845730"/>
                      <a:pt x="80210" y="854565"/>
                      <a:pt x="72668" y="857908"/>
                    </a:cubicBezTo>
                    <a:cubicBezTo>
                      <a:pt x="70753" y="858863"/>
                      <a:pt x="68598" y="859340"/>
                      <a:pt x="66563" y="859340"/>
                    </a:cubicBezTo>
                    <a:close/>
                    <a:moveTo>
                      <a:pt x="1194995" y="816958"/>
                    </a:moveTo>
                    <a:cubicBezTo>
                      <a:pt x="1186735" y="816958"/>
                      <a:pt x="1180031" y="810273"/>
                      <a:pt x="1180031" y="802035"/>
                    </a:cubicBezTo>
                    <a:lnTo>
                      <a:pt x="1180031" y="797140"/>
                    </a:lnTo>
                    <a:cubicBezTo>
                      <a:pt x="1180031" y="788903"/>
                      <a:pt x="1186735" y="782217"/>
                      <a:pt x="1194995" y="782217"/>
                    </a:cubicBezTo>
                    <a:cubicBezTo>
                      <a:pt x="1203255" y="782217"/>
                      <a:pt x="1209959" y="788903"/>
                      <a:pt x="1209959" y="797140"/>
                    </a:cubicBezTo>
                    <a:lnTo>
                      <a:pt x="1209959" y="802035"/>
                    </a:lnTo>
                    <a:cubicBezTo>
                      <a:pt x="1209959" y="810273"/>
                      <a:pt x="1203255" y="816958"/>
                      <a:pt x="1194995" y="816958"/>
                    </a:cubicBezTo>
                    <a:close/>
                    <a:moveTo>
                      <a:pt x="39029" y="785202"/>
                    </a:moveTo>
                    <a:cubicBezTo>
                      <a:pt x="32564" y="785202"/>
                      <a:pt x="26578" y="781023"/>
                      <a:pt x="24663" y="774457"/>
                    </a:cubicBezTo>
                    <a:lnTo>
                      <a:pt x="23226" y="769562"/>
                    </a:lnTo>
                    <a:cubicBezTo>
                      <a:pt x="20952" y="761683"/>
                      <a:pt x="25501" y="753326"/>
                      <a:pt x="33522" y="751057"/>
                    </a:cubicBezTo>
                    <a:cubicBezTo>
                      <a:pt x="41423" y="748789"/>
                      <a:pt x="49803" y="753326"/>
                      <a:pt x="52077" y="761325"/>
                    </a:cubicBezTo>
                    <a:lnTo>
                      <a:pt x="53394" y="765981"/>
                    </a:lnTo>
                    <a:cubicBezTo>
                      <a:pt x="55789" y="773860"/>
                      <a:pt x="51240" y="782217"/>
                      <a:pt x="43338" y="784485"/>
                    </a:cubicBezTo>
                    <a:cubicBezTo>
                      <a:pt x="41902" y="784963"/>
                      <a:pt x="40465" y="785202"/>
                      <a:pt x="39029" y="785202"/>
                    </a:cubicBezTo>
                    <a:close/>
                    <a:moveTo>
                      <a:pt x="1194995" y="737925"/>
                    </a:moveTo>
                    <a:cubicBezTo>
                      <a:pt x="1186735" y="737925"/>
                      <a:pt x="1180031" y="731239"/>
                      <a:pt x="1180031" y="723002"/>
                    </a:cubicBezTo>
                    <a:lnTo>
                      <a:pt x="1180031" y="718107"/>
                    </a:lnTo>
                    <a:cubicBezTo>
                      <a:pt x="1180031" y="709869"/>
                      <a:pt x="1186735" y="703184"/>
                      <a:pt x="1194995" y="703184"/>
                    </a:cubicBezTo>
                    <a:cubicBezTo>
                      <a:pt x="1203255" y="703184"/>
                      <a:pt x="1209959" y="709869"/>
                      <a:pt x="1209959" y="718107"/>
                    </a:cubicBezTo>
                    <a:lnTo>
                      <a:pt x="1209959" y="723002"/>
                    </a:lnTo>
                    <a:cubicBezTo>
                      <a:pt x="1209959" y="731239"/>
                      <a:pt x="1203255" y="737925"/>
                      <a:pt x="1194995" y="737925"/>
                    </a:cubicBezTo>
                    <a:close/>
                    <a:moveTo>
                      <a:pt x="21790" y="708198"/>
                    </a:moveTo>
                    <a:cubicBezTo>
                      <a:pt x="14487" y="708198"/>
                      <a:pt x="8142" y="702945"/>
                      <a:pt x="7065" y="695543"/>
                    </a:cubicBezTo>
                    <a:lnTo>
                      <a:pt x="6346" y="690529"/>
                    </a:lnTo>
                    <a:cubicBezTo>
                      <a:pt x="5149" y="682411"/>
                      <a:pt x="10895" y="674770"/>
                      <a:pt x="19036" y="673576"/>
                    </a:cubicBezTo>
                    <a:cubicBezTo>
                      <a:pt x="27177" y="672382"/>
                      <a:pt x="34838" y="678113"/>
                      <a:pt x="36036" y="686231"/>
                    </a:cubicBezTo>
                    <a:lnTo>
                      <a:pt x="36754" y="691006"/>
                    </a:lnTo>
                    <a:cubicBezTo>
                      <a:pt x="37951" y="699125"/>
                      <a:pt x="32444" y="706765"/>
                      <a:pt x="24184" y="708079"/>
                    </a:cubicBezTo>
                    <a:cubicBezTo>
                      <a:pt x="23346" y="708079"/>
                      <a:pt x="22508" y="708198"/>
                      <a:pt x="21790" y="708198"/>
                    </a:cubicBezTo>
                    <a:close/>
                    <a:moveTo>
                      <a:pt x="1194995" y="658892"/>
                    </a:moveTo>
                    <a:cubicBezTo>
                      <a:pt x="1186735" y="658892"/>
                      <a:pt x="1180031" y="652206"/>
                      <a:pt x="1180031" y="643968"/>
                    </a:cubicBezTo>
                    <a:lnTo>
                      <a:pt x="1180031" y="639074"/>
                    </a:lnTo>
                    <a:cubicBezTo>
                      <a:pt x="1180031" y="630836"/>
                      <a:pt x="1186735" y="624150"/>
                      <a:pt x="1194995" y="624150"/>
                    </a:cubicBezTo>
                    <a:cubicBezTo>
                      <a:pt x="1203255" y="624150"/>
                      <a:pt x="1209959" y="630836"/>
                      <a:pt x="1209959" y="639074"/>
                    </a:cubicBezTo>
                    <a:lnTo>
                      <a:pt x="1209959" y="643968"/>
                    </a:lnTo>
                    <a:cubicBezTo>
                      <a:pt x="1209959" y="652206"/>
                      <a:pt x="1203255" y="658892"/>
                      <a:pt x="1194995" y="658892"/>
                    </a:cubicBezTo>
                    <a:close/>
                    <a:moveTo>
                      <a:pt x="15086" y="629523"/>
                    </a:moveTo>
                    <a:cubicBezTo>
                      <a:pt x="6945" y="629523"/>
                      <a:pt x="241" y="623076"/>
                      <a:pt x="121" y="614838"/>
                    </a:cubicBezTo>
                    <a:lnTo>
                      <a:pt x="2" y="609824"/>
                    </a:lnTo>
                    <a:cubicBezTo>
                      <a:pt x="-118" y="601586"/>
                      <a:pt x="6586" y="594782"/>
                      <a:pt x="14846" y="594782"/>
                    </a:cubicBezTo>
                    <a:cubicBezTo>
                      <a:pt x="22987" y="594543"/>
                      <a:pt x="29930" y="601348"/>
                      <a:pt x="29930" y="609585"/>
                    </a:cubicBezTo>
                    <a:lnTo>
                      <a:pt x="30050" y="614361"/>
                    </a:lnTo>
                    <a:cubicBezTo>
                      <a:pt x="30170" y="622598"/>
                      <a:pt x="23585" y="629403"/>
                      <a:pt x="15325" y="629523"/>
                    </a:cubicBezTo>
                    <a:cubicBezTo>
                      <a:pt x="15205" y="629523"/>
                      <a:pt x="15086" y="629523"/>
                      <a:pt x="15086" y="629523"/>
                    </a:cubicBezTo>
                    <a:close/>
                    <a:moveTo>
                      <a:pt x="1193678" y="579978"/>
                    </a:moveTo>
                    <a:cubicBezTo>
                      <a:pt x="1185897" y="579978"/>
                      <a:pt x="1179312" y="573889"/>
                      <a:pt x="1178714" y="566010"/>
                    </a:cubicBezTo>
                    <a:lnTo>
                      <a:pt x="1178355" y="561234"/>
                    </a:lnTo>
                    <a:cubicBezTo>
                      <a:pt x="1177756" y="552996"/>
                      <a:pt x="1183981" y="545833"/>
                      <a:pt x="1192241" y="545236"/>
                    </a:cubicBezTo>
                    <a:cubicBezTo>
                      <a:pt x="1200502" y="544639"/>
                      <a:pt x="1207685" y="550848"/>
                      <a:pt x="1208284" y="559085"/>
                    </a:cubicBezTo>
                    <a:lnTo>
                      <a:pt x="1208643" y="564099"/>
                    </a:lnTo>
                    <a:cubicBezTo>
                      <a:pt x="1209121" y="572337"/>
                      <a:pt x="1202896" y="579381"/>
                      <a:pt x="1194636" y="579978"/>
                    </a:cubicBezTo>
                    <a:cubicBezTo>
                      <a:pt x="1194397" y="579978"/>
                      <a:pt x="1194037" y="579978"/>
                      <a:pt x="1193678" y="579978"/>
                    </a:cubicBezTo>
                    <a:close/>
                    <a:moveTo>
                      <a:pt x="18797" y="550728"/>
                    </a:moveTo>
                    <a:cubicBezTo>
                      <a:pt x="18198" y="550728"/>
                      <a:pt x="17600" y="550728"/>
                      <a:pt x="17121" y="550609"/>
                    </a:cubicBezTo>
                    <a:cubicBezTo>
                      <a:pt x="8860" y="549654"/>
                      <a:pt x="2994" y="542252"/>
                      <a:pt x="3952" y="534134"/>
                    </a:cubicBezTo>
                    <a:lnTo>
                      <a:pt x="4551" y="529119"/>
                    </a:lnTo>
                    <a:cubicBezTo>
                      <a:pt x="5508" y="520882"/>
                      <a:pt x="13050" y="515151"/>
                      <a:pt x="21191" y="516106"/>
                    </a:cubicBezTo>
                    <a:cubicBezTo>
                      <a:pt x="29451" y="517061"/>
                      <a:pt x="35198" y="524583"/>
                      <a:pt x="34240" y="532701"/>
                    </a:cubicBezTo>
                    <a:lnTo>
                      <a:pt x="33641" y="537476"/>
                    </a:lnTo>
                    <a:cubicBezTo>
                      <a:pt x="32803" y="545117"/>
                      <a:pt x="26339" y="550728"/>
                      <a:pt x="18797" y="550728"/>
                    </a:cubicBezTo>
                    <a:close/>
                    <a:moveTo>
                      <a:pt x="1183383" y="501661"/>
                    </a:moveTo>
                    <a:cubicBezTo>
                      <a:pt x="1176439" y="501661"/>
                      <a:pt x="1170094" y="496766"/>
                      <a:pt x="1168777" y="489722"/>
                    </a:cubicBezTo>
                    <a:lnTo>
                      <a:pt x="1167820" y="485066"/>
                    </a:lnTo>
                    <a:cubicBezTo>
                      <a:pt x="1166144" y="476948"/>
                      <a:pt x="1171291" y="469068"/>
                      <a:pt x="1179432" y="467397"/>
                    </a:cubicBezTo>
                    <a:cubicBezTo>
                      <a:pt x="1187573" y="465725"/>
                      <a:pt x="1195474" y="470859"/>
                      <a:pt x="1197150" y="478977"/>
                    </a:cubicBezTo>
                    <a:lnTo>
                      <a:pt x="1198227" y="483992"/>
                    </a:lnTo>
                    <a:cubicBezTo>
                      <a:pt x="1199903" y="492110"/>
                      <a:pt x="1194636" y="499989"/>
                      <a:pt x="1186495" y="501541"/>
                    </a:cubicBezTo>
                    <a:cubicBezTo>
                      <a:pt x="1185298" y="501661"/>
                      <a:pt x="1184341" y="501661"/>
                      <a:pt x="1183383" y="501661"/>
                    </a:cubicBezTo>
                    <a:close/>
                    <a:moveTo>
                      <a:pt x="33043" y="473008"/>
                    </a:moveTo>
                    <a:cubicBezTo>
                      <a:pt x="31846" y="473008"/>
                      <a:pt x="30529" y="472889"/>
                      <a:pt x="29332" y="472531"/>
                    </a:cubicBezTo>
                    <a:cubicBezTo>
                      <a:pt x="21311" y="470501"/>
                      <a:pt x="16522" y="462383"/>
                      <a:pt x="18557" y="454384"/>
                    </a:cubicBezTo>
                    <a:lnTo>
                      <a:pt x="19874" y="449489"/>
                    </a:lnTo>
                    <a:cubicBezTo>
                      <a:pt x="22029" y="441490"/>
                      <a:pt x="30170" y="436715"/>
                      <a:pt x="38191" y="438864"/>
                    </a:cubicBezTo>
                    <a:cubicBezTo>
                      <a:pt x="46212" y="441013"/>
                      <a:pt x="51000" y="449131"/>
                      <a:pt x="48845" y="457130"/>
                    </a:cubicBezTo>
                    <a:lnTo>
                      <a:pt x="47648" y="461786"/>
                    </a:lnTo>
                    <a:cubicBezTo>
                      <a:pt x="45733" y="468591"/>
                      <a:pt x="39747" y="473008"/>
                      <a:pt x="33043" y="473008"/>
                    </a:cubicBezTo>
                    <a:close/>
                    <a:moveTo>
                      <a:pt x="1162552" y="425492"/>
                    </a:moveTo>
                    <a:cubicBezTo>
                      <a:pt x="1156327" y="425492"/>
                      <a:pt x="1150581" y="421672"/>
                      <a:pt x="1148426" y="415464"/>
                    </a:cubicBezTo>
                    <a:lnTo>
                      <a:pt x="1146870" y="410927"/>
                    </a:lnTo>
                    <a:cubicBezTo>
                      <a:pt x="1144116" y="403167"/>
                      <a:pt x="1148186" y="394572"/>
                      <a:pt x="1155968" y="391826"/>
                    </a:cubicBezTo>
                    <a:cubicBezTo>
                      <a:pt x="1163750" y="389080"/>
                      <a:pt x="1172369" y="393139"/>
                      <a:pt x="1175122" y="400899"/>
                    </a:cubicBezTo>
                    <a:lnTo>
                      <a:pt x="1176798" y="405674"/>
                    </a:lnTo>
                    <a:cubicBezTo>
                      <a:pt x="1179552" y="413435"/>
                      <a:pt x="1175362" y="421911"/>
                      <a:pt x="1167580" y="424657"/>
                    </a:cubicBezTo>
                    <a:cubicBezTo>
                      <a:pt x="1165904" y="425254"/>
                      <a:pt x="1164228" y="425492"/>
                      <a:pt x="1162552" y="425492"/>
                    </a:cubicBezTo>
                    <a:close/>
                    <a:moveTo>
                      <a:pt x="57584" y="398034"/>
                    </a:moveTo>
                    <a:cubicBezTo>
                      <a:pt x="55669" y="398034"/>
                      <a:pt x="53873" y="397676"/>
                      <a:pt x="51958" y="396959"/>
                    </a:cubicBezTo>
                    <a:cubicBezTo>
                      <a:pt x="44296" y="393855"/>
                      <a:pt x="40585" y="385140"/>
                      <a:pt x="43697" y="377499"/>
                    </a:cubicBezTo>
                    <a:lnTo>
                      <a:pt x="45613" y="372843"/>
                    </a:lnTo>
                    <a:cubicBezTo>
                      <a:pt x="48725" y="365203"/>
                      <a:pt x="57584" y="361621"/>
                      <a:pt x="65126" y="364725"/>
                    </a:cubicBezTo>
                    <a:cubicBezTo>
                      <a:pt x="72788" y="367829"/>
                      <a:pt x="76380" y="376544"/>
                      <a:pt x="73267" y="384185"/>
                    </a:cubicBezTo>
                    <a:lnTo>
                      <a:pt x="71471" y="388602"/>
                    </a:lnTo>
                    <a:cubicBezTo>
                      <a:pt x="69077" y="394452"/>
                      <a:pt x="63570" y="398034"/>
                      <a:pt x="57584" y="398034"/>
                    </a:cubicBezTo>
                    <a:close/>
                    <a:moveTo>
                      <a:pt x="1131666" y="352787"/>
                    </a:moveTo>
                    <a:cubicBezTo>
                      <a:pt x="1126159" y="352787"/>
                      <a:pt x="1120892" y="349802"/>
                      <a:pt x="1118258" y="344549"/>
                    </a:cubicBezTo>
                    <a:lnTo>
                      <a:pt x="1116103" y="340251"/>
                    </a:lnTo>
                    <a:cubicBezTo>
                      <a:pt x="1112272" y="332969"/>
                      <a:pt x="1115145" y="323895"/>
                      <a:pt x="1122568" y="320194"/>
                    </a:cubicBezTo>
                    <a:cubicBezTo>
                      <a:pt x="1129870" y="316374"/>
                      <a:pt x="1138969" y="319239"/>
                      <a:pt x="1142680" y="326641"/>
                    </a:cubicBezTo>
                    <a:lnTo>
                      <a:pt x="1144954" y="331178"/>
                    </a:lnTo>
                    <a:cubicBezTo>
                      <a:pt x="1148665" y="338580"/>
                      <a:pt x="1145792" y="347534"/>
                      <a:pt x="1138370" y="351235"/>
                    </a:cubicBezTo>
                    <a:cubicBezTo>
                      <a:pt x="1136335" y="352309"/>
                      <a:pt x="1133940" y="352787"/>
                      <a:pt x="1131666" y="352787"/>
                    </a:cubicBezTo>
                    <a:close/>
                    <a:moveTo>
                      <a:pt x="92062" y="326999"/>
                    </a:moveTo>
                    <a:cubicBezTo>
                      <a:pt x="89548" y="326999"/>
                      <a:pt x="87034" y="326402"/>
                      <a:pt x="84640" y="325089"/>
                    </a:cubicBezTo>
                    <a:cubicBezTo>
                      <a:pt x="77457" y="321030"/>
                      <a:pt x="74943" y="311837"/>
                      <a:pt x="79013" y="304793"/>
                    </a:cubicBezTo>
                    <a:lnTo>
                      <a:pt x="81527" y="300376"/>
                    </a:lnTo>
                    <a:cubicBezTo>
                      <a:pt x="85717" y="293213"/>
                      <a:pt x="94816" y="290825"/>
                      <a:pt x="101998" y="295004"/>
                    </a:cubicBezTo>
                    <a:cubicBezTo>
                      <a:pt x="109181" y="299182"/>
                      <a:pt x="111576" y="308256"/>
                      <a:pt x="107386" y="315419"/>
                    </a:cubicBezTo>
                    <a:lnTo>
                      <a:pt x="104991" y="319597"/>
                    </a:lnTo>
                    <a:cubicBezTo>
                      <a:pt x="102358" y="324373"/>
                      <a:pt x="97330" y="326999"/>
                      <a:pt x="92062" y="326999"/>
                    </a:cubicBezTo>
                    <a:close/>
                    <a:moveTo>
                      <a:pt x="1091202" y="284856"/>
                    </a:moveTo>
                    <a:cubicBezTo>
                      <a:pt x="1086414" y="284856"/>
                      <a:pt x="1081745" y="282588"/>
                      <a:pt x="1078872" y="278409"/>
                    </a:cubicBezTo>
                    <a:lnTo>
                      <a:pt x="1076118" y="274470"/>
                    </a:lnTo>
                    <a:cubicBezTo>
                      <a:pt x="1071330" y="267665"/>
                      <a:pt x="1073006" y="258472"/>
                      <a:pt x="1079829" y="253696"/>
                    </a:cubicBezTo>
                    <a:cubicBezTo>
                      <a:pt x="1086533" y="248921"/>
                      <a:pt x="1095871" y="250592"/>
                      <a:pt x="1100660" y="257397"/>
                    </a:cubicBezTo>
                    <a:lnTo>
                      <a:pt x="1103533" y="261576"/>
                    </a:lnTo>
                    <a:cubicBezTo>
                      <a:pt x="1108202" y="268381"/>
                      <a:pt x="1106526" y="277693"/>
                      <a:pt x="1099702" y="282349"/>
                    </a:cubicBezTo>
                    <a:cubicBezTo>
                      <a:pt x="1097188" y="284020"/>
                      <a:pt x="1094195" y="284856"/>
                      <a:pt x="1091202" y="284856"/>
                    </a:cubicBezTo>
                    <a:close/>
                    <a:moveTo>
                      <a:pt x="135758" y="261218"/>
                    </a:moveTo>
                    <a:cubicBezTo>
                      <a:pt x="132646" y="261218"/>
                      <a:pt x="129413" y="260263"/>
                      <a:pt x="126660" y="258114"/>
                    </a:cubicBezTo>
                    <a:cubicBezTo>
                      <a:pt x="120076" y="253099"/>
                      <a:pt x="118878" y="243787"/>
                      <a:pt x="123906" y="237221"/>
                    </a:cubicBezTo>
                    <a:lnTo>
                      <a:pt x="127019" y="233162"/>
                    </a:lnTo>
                    <a:cubicBezTo>
                      <a:pt x="132047" y="226596"/>
                      <a:pt x="141504" y="225521"/>
                      <a:pt x="147969" y="230536"/>
                    </a:cubicBezTo>
                    <a:cubicBezTo>
                      <a:pt x="154434" y="235550"/>
                      <a:pt x="155631" y="244981"/>
                      <a:pt x="150603" y="251428"/>
                    </a:cubicBezTo>
                    <a:lnTo>
                      <a:pt x="147610" y="255248"/>
                    </a:lnTo>
                    <a:cubicBezTo>
                      <a:pt x="144737" y="259188"/>
                      <a:pt x="140307" y="261218"/>
                      <a:pt x="135758" y="261218"/>
                    </a:cubicBezTo>
                    <a:close/>
                    <a:moveTo>
                      <a:pt x="1042119" y="223014"/>
                    </a:moveTo>
                    <a:cubicBezTo>
                      <a:pt x="1038049" y="223014"/>
                      <a:pt x="1033979" y="221343"/>
                      <a:pt x="1030986" y="218119"/>
                    </a:cubicBezTo>
                    <a:lnTo>
                      <a:pt x="1027753" y="214538"/>
                    </a:lnTo>
                    <a:cubicBezTo>
                      <a:pt x="1022127" y="208449"/>
                      <a:pt x="1022486" y="199018"/>
                      <a:pt x="1028591" y="193407"/>
                    </a:cubicBezTo>
                    <a:cubicBezTo>
                      <a:pt x="1034697" y="187795"/>
                      <a:pt x="1044154" y="188154"/>
                      <a:pt x="1049781" y="194242"/>
                    </a:cubicBezTo>
                    <a:lnTo>
                      <a:pt x="1053253" y="197943"/>
                    </a:lnTo>
                    <a:cubicBezTo>
                      <a:pt x="1058759" y="204032"/>
                      <a:pt x="1058281" y="213463"/>
                      <a:pt x="1052175" y="219075"/>
                    </a:cubicBezTo>
                    <a:cubicBezTo>
                      <a:pt x="1049302" y="221701"/>
                      <a:pt x="1045711" y="223014"/>
                      <a:pt x="1042119" y="223014"/>
                    </a:cubicBezTo>
                    <a:close/>
                    <a:moveTo>
                      <a:pt x="187954" y="201883"/>
                    </a:moveTo>
                    <a:cubicBezTo>
                      <a:pt x="184123" y="201883"/>
                      <a:pt x="180292" y="200450"/>
                      <a:pt x="177419" y="197466"/>
                    </a:cubicBezTo>
                    <a:cubicBezTo>
                      <a:pt x="171553" y="191616"/>
                      <a:pt x="171553" y="182184"/>
                      <a:pt x="177419" y="176334"/>
                    </a:cubicBezTo>
                    <a:lnTo>
                      <a:pt x="181010" y="172753"/>
                    </a:lnTo>
                    <a:cubicBezTo>
                      <a:pt x="186876" y="167022"/>
                      <a:pt x="196334" y="167022"/>
                      <a:pt x="202200" y="172872"/>
                    </a:cubicBezTo>
                    <a:cubicBezTo>
                      <a:pt x="207946" y="178722"/>
                      <a:pt x="207946" y="188154"/>
                      <a:pt x="202080" y="194003"/>
                    </a:cubicBezTo>
                    <a:lnTo>
                      <a:pt x="198608" y="197346"/>
                    </a:lnTo>
                    <a:cubicBezTo>
                      <a:pt x="195616" y="200450"/>
                      <a:pt x="191785" y="201883"/>
                      <a:pt x="187954" y="201883"/>
                    </a:cubicBezTo>
                    <a:close/>
                    <a:moveTo>
                      <a:pt x="985135" y="168216"/>
                    </a:moveTo>
                    <a:cubicBezTo>
                      <a:pt x="981783" y="168216"/>
                      <a:pt x="978311" y="167022"/>
                      <a:pt x="975438" y="164754"/>
                    </a:cubicBezTo>
                    <a:lnTo>
                      <a:pt x="971727" y="161650"/>
                    </a:lnTo>
                    <a:cubicBezTo>
                      <a:pt x="965382" y="156397"/>
                      <a:pt x="964544" y="146966"/>
                      <a:pt x="969811" y="140638"/>
                    </a:cubicBezTo>
                    <a:cubicBezTo>
                      <a:pt x="975079" y="134311"/>
                      <a:pt x="984536" y="133475"/>
                      <a:pt x="990881" y="138728"/>
                    </a:cubicBezTo>
                    <a:lnTo>
                      <a:pt x="994832" y="141951"/>
                    </a:lnTo>
                    <a:cubicBezTo>
                      <a:pt x="1001177" y="147324"/>
                      <a:pt x="1001895" y="156636"/>
                      <a:pt x="996627" y="162963"/>
                    </a:cubicBezTo>
                    <a:cubicBezTo>
                      <a:pt x="993635" y="166425"/>
                      <a:pt x="989325" y="168216"/>
                      <a:pt x="985135" y="168216"/>
                    </a:cubicBezTo>
                    <a:close/>
                    <a:moveTo>
                      <a:pt x="247572" y="149950"/>
                    </a:moveTo>
                    <a:cubicBezTo>
                      <a:pt x="243023" y="149950"/>
                      <a:pt x="238593" y="147921"/>
                      <a:pt x="235600" y="144100"/>
                    </a:cubicBezTo>
                    <a:cubicBezTo>
                      <a:pt x="230572" y="137534"/>
                      <a:pt x="231889" y="128222"/>
                      <a:pt x="238474" y="123208"/>
                    </a:cubicBezTo>
                    <a:lnTo>
                      <a:pt x="242544" y="120104"/>
                    </a:lnTo>
                    <a:cubicBezTo>
                      <a:pt x="249128" y="115209"/>
                      <a:pt x="258586" y="116522"/>
                      <a:pt x="263494" y="123088"/>
                    </a:cubicBezTo>
                    <a:cubicBezTo>
                      <a:pt x="268402" y="129655"/>
                      <a:pt x="267085" y="139086"/>
                      <a:pt x="260501" y="143981"/>
                    </a:cubicBezTo>
                    <a:lnTo>
                      <a:pt x="256670" y="146846"/>
                    </a:lnTo>
                    <a:cubicBezTo>
                      <a:pt x="253917" y="148995"/>
                      <a:pt x="250684" y="149950"/>
                      <a:pt x="247572" y="149950"/>
                    </a:cubicBezTo>
                    <a:close/>
                    <a:moveTo>
                      <a:pt x="921327" y="121417"/>
                    </a:moveTo>
                    <a:cubicBezTo>
                      <a:pt x="918573" y="121417"/>
                      <a:pt x="915820" y="120701"/>
                      <a:pt x="913306" y="119029"/>
                    </a:cubicBezTo>
                    <a:lnTo>
                      <a:pt x="909236" y="116522"/>
                    </a:lnTo>
                    <a:cubicBezTo>
                      <a:pt x="902173" y="112105"/>
                      <a:pt x="900137" y="102912"/>
                      <a:pt x="904447" y="95988"/>
                    </a:cubicBezTo>
                    <a:cubicBezTo>
                      <a:pt x="908877" y="88944"/>
                      <a:pt x="918095" y="86914"/>
                      <a:pt x="925038" y="91212"/>
                    </a:cubicBezTo>
                    <a:lnTo>
                      <a:pt x="929348" y="93958"/>
                    </a:lnTo>
                    <a:cubicBezTo>
                      <a:pt x="936291" y="98375"/>
                      <a:pt x="938326" y="107568"/>
                      <a:pt x="933897" y="114612"/>
                    </a:cubicBezTo>
                    <a:cubicBezTo>
                      <a:pt x="931143" y="119029"/>
                      <a:pt x="926235" y="121417"/>
                      <a:pt x="921327" y="121417"/>
                    </a:cubicBezTo>
                    <a:close/>
                    <a:moveTo>
                      <a:pt x="313654" y="106374"/>
                    </a:moveTo>
                    <a:cubicBezTo>
                      <a:pt x="308507" y="106374"/>
                      <a:pt x="303359" y="103628"/>
                      <a:pt x="300606" y="98853"/>
                    </a:cubicBezTo>
                    <a:cubicBezTo>
                      <a:pt x="296535" y="91690"/>
                      <a:pt x="299049" y="82617"/>
                      <a:pt x="306232" y="78557"/>
                    </a:cubicBezTo>
                    <a:lnTo>
                      <a:pt x="310662" y="76050"/>
                    </a:lnTo>
                    <a:cubicBezTo>
                      <a:pt x="317845" y="71991"/>
                      <a:pt x="326943" y="74618"/>
                      <a:pt x="331013" y="81781"/>
                    </a:cubicBezTo>
                    <a:cubicBezTo>
                      <a:pt x="335083" y="88944"/>
                      <a:pt x="332450" y="98017"/>
                      <a:pt x="325267" y="102076"/>
                    </a:cubicBezTo>
                    <a:lnTo>
                      <a:pt x="321077" y="104464"/>
                    </a:lnTo>
                    <a:cubicBezTo>
                      <a:pt x="318682" y="105777"/>
                      <a:pt x="316168" y="106374"/>
                      <a:pt x="313654" y="106374"/>
                    </a:cubicBezTo>
                    <a:close/>
                    <a:moveTo>
                      <a:pt x="851892" y="83691"/>
                    </a:moveTo>
                    <a:cubicBezTo>
                      <a:pt x="849737" y="83691"/>
                      <a:pt x="847702" y="83214"/>
                      <a:pt x="845667" y="82258"/>
                    </a:cubicBezTo>
                    <a:lnTo>
                      <a:pt x="841238" y="80229"/>
                    </a:lnTo>
                    <a:cubicBezTo>
                      <a:pt x="833696" y="76767"/>
                      <a:pt x="830344" y="67932"/>
                      <a:pt x="833816" y="60530"/>
                    </a:cubicBezTo>
                    <a:cubicBezTo>
                      <a:pt x="837168" y="53009"/>
                      <a:pt x="846146" y="49666"/>
                      <a:pt x="853568" y="53128"/>
                    </a:cubicBezTo>
                    <a:lnTo>
                      <a:pt x="858118" y="55158"/>
                    </a:lnTo>
                    <a:cubicBezTo>
                      <a:pt x="865659" y="58620"/>
                      <a:pt x="868892" y="67455"/>
                      <a:pt x="865420" y="74976"/>
                    </a:cubicBezTo>
                    <a:cubicBezTo>
                      <a:pt x="863026" y="80468"/>
                      <a:pt x="857519" y="83691"/>
                      <a:pt x="851892" y="83691"/>
                    </a:cubicBezTo>
                    <a:close/>
                    <a:moveTo>
                      <a:pt x="384885" y="71991"/>
                    </a:moveTo>
                    <a:cubicBezTo>
                      <a:pt x="378899" y="71991"/>
                      <a:pt x="373392" y="68410"/>
                      <a:pt x="370998" y="62679"/>
                    </a:cubicBezTo>
                    <a:cubicBezTo>
                      <a:pt x="367885" y="55038"/>
                      <a:pt x="371596" y="46323"/>
                      <a:pt x="379258" y="43219"/>
                    </a:cubicBezTo>
                    <a:lnTo>
                      <a:pt x="383927" y="41309"/>
                    </a:lnTo>
                    <a:cubicBezTo>
                      <a:pt x="391589" y="38324"/>
                      <a:pt x="400328" y="42025"/>
                      <a:pt x="403321" y="49785"/>
                    </a:cubicBezTo>
                    <a:cubicBezTo>
                      <a:pt x="406314" y="57426"/>
                      <a:pt x="402602" y="66141"/>
                      <a:pt x="394821" y="69126"/>
                    </a:cubicBezTo>
                    <a:lnTo>
                      <a:pt x="390272" y="70917"/>
                    </a:lnTo>
                    <a:cubicBezTo>
                      <a:pt x="388716" y="71633"/>
                      <a:pt x="386800" y="71991"/>
                      <a:pt x="384885" y="71991"/>
                    </a:cubicBezTo>
                    <a:close/>
                    <a:moveTo>
                      <a:pt x="778028" y="55516"/>
                    </a:moveTo>
                    <a:cubicBezTo>
                      <a:pt x="776592" y="55516"/>
                      <a:pt x="775155" y="55277"/>
                      <a:pt x="773599" y="54919"/>
                    </a:cubicBezTo>
                    <a:lnTo>
                      <a:pt x="768930" y="53486"/>
                    </a:lnTo>
                    <a:cubicBezTo>
                      <a:pt x="761029" y="51099"/>
                      <a:pt x="756480" y="42861"/>
                      <a:pt x="758874" y="34982"/>
                    </a:cubicBezTo>
                    <a:cubicBezTo>
                      <a:pt x="761268" y="27102"/>
                      <a:pt x="769528" y="22566"/>
                      <a:pt x="777430" y="24953"/>
                    </a:cubicBezTo>
                    <a:lnTo>
                      <a:pt x="782218" y="26386"/>
                    </a:lnTo>
                    <a:cubicBezTo>
                      <a:pt x="790119" y="28774"/>
                      <a:pt x="794549" y="37131"/>
                      <a:pt x="792155" y="45010"/>
                    </a:cubicBezTo>
                    <a:cubicBezTo>
                      <a:pt x="790359" y="51338"/>
                      <a:pt x="784373" y="55516"/>
                      <a:pt x="778028" y="55516"/>
                    </a:cubicBezTo>
                    <a:close/>
                    <a:moveTo>
                      <a:pt x="460185" y="47637"/>
                    </a:moveTo>
                    <a:cubicBezTo>
                      <a:pt x="453481" y="47637"/>
                      <a:pt x="447376" y="43100"/>
                      <a:pt x="445700" y="36414"/>
                    </a:cubicBezTo>
                    <a:cubicBezTo>
                      <a:pt x="443665" y="28415"/>
                      <a:pt x="448573" y="20297"/>
                      <a:pt x="456594" y="18268"/>
                    </a:cubicBezTo>
                    <a:lnTo>
                      <a:pt x="461502" y="17074"/>
                    </a:lnTo>
                    <a:cubicBezTo>
                      <a:pt x="469523" y="15164"/>
                      <a:pt x="477664" y="20058"/>
                      <a:pt x="479579" y="28057"/>
                    </a:cubicBezTo>
                    <a:cubicBezTo>
                      <a:pt x="481495" y="36056"/>
                      <a:pt x="476586" y="44174"/>
                      <a:pt x="468565" y="46085"/>
                    </a:cubicBezTo>
                    <a:lnTo>
                      <a:pt x="463897" y="47278"/>
                    </a:lnTo>
                    <a:cubicBezTo>
                      <a:pt x="462699" y="47398"/>
                      <a:pt x="461502" y="47637"/>
                      <a:pt x="460185" y="47637"/>
                    </a:cubicBezTo>
                    <a:close/>
                    <a:moveTo>
                      <a:pt x="700932" y="37489"/>
                    </a:moveTo>
                    <a:cubicBezTo>
                      <a:pt x="700094" y="37489"/>
                      <a:pt x="699376" y="37369"/>
                      <a:pt x="698538" y="37250"/>
                    </a:cubicBezTo>
                    <a:lnTo>
                      <a:pt x="693749" y="36534"/>
                    </a:lnTo>
                    <a:cubicBezTo>
                      <a:pt x="685608" y="35220"/>
                      <a:pt x="679982" y="27699"/>
                      <a:pt x="681299" y="19462"/>
                    </a:cubicBezTo>
                    <a:cubicBezTo>
                      <a:pt x="682615" y="11343"/>
                      <a:pt x="690158" y="5732"/>
                      <a:pt x="698418" y="7045"/>
                    </a:cubicBezTo>
                    <a:lnTo>
                      <a:pt x="703446" y="7881"/>
                    </a:lnTo>
                    <a:cubicBezTo>
                      <a:pt x="711587" y="9194"/>
                      <a:pt x="717093" y="16835"/>
                      <a:pt x="715777" y="24953"/>
                    </a:cubicBezTo>
                    <a:cubicBezTo>
                      <a:pt x="714460" y="32355"/>
                      <a:pt x="708115" y="37489"/>
                      <a:pt x="700932" y="37489"/>
                    </a:cubicBezTo>
                    <a:close/>
                    <a:moveTo>
                      <a:pt x="538120" y="33430"/>
                    </a:moveTo>
                    <a:cubicBezTo>
                      <a:pt x="530578" y="33430"/>
                      <a:pt x="524113" y="27819"/>
                      <a:pt x="523275" y="20178"/>
                    </a:cubicBezTo>
                    <a:cubicBezTo>
                      <a:pt x="522317" y="11940"/>
                      <a:pt x="528303" y="4658"/>
                      <a:pt x="536444" y="3703"/>
                    </a:cubicBezTo>
                    <a:lnTo>
                      <a:pt x="541472" y="3106"/>
                    </a:lnTo>
                    <a:cubicBezTo>
                      <a:pt x="549612" y="2270"/>
                      <a:pt x="557035" y="8239"/>
                      <a:pt x="557873" y="16357"/>
                    </a:cubicBezTo>
                    <a:cubicBezTo>
                      <a:pt x="558711" y="24595"/>
                      <a:pt x="552725" y="31878"/>
                      <a:pt x="544584" y="32713"/>
                    </a:cubicBezTo>
                    <a:lnTo>
                      <a:pt x="539796" y="33191"/>
                    </a:lnTo>
                    <a:cubicBezTo>
                      <a:pt x="539197" y="33430"/>
                      <a:pt x="538718" y="33430"/>
                      <a:pt x="538120" y="33430"/>
                    </a:cubicBezTo>
                    <a:close/>
                    <a:moveTo>
                      <a:pt x="622160" y="29967"/>
                    </a:moveTo>
                    <a:cubicBezTo>
                      <a:pt x="622040" y="29967"/>
                      <a:pt x="621920" y="29967"/>
                      <a:pt x="621681" y="29967"/>
                    </a:cubicBezTo>
                    <a:lnTo>
                      <a:pt x="616892" y="29848"/>
                    </a:lnTo>
                    <a:cubicBezTo>
                      <a:pt x="608632" y="29729"/>
                      <a:pt x="602047" y="22804"/>
                      <a:pt x="602287" y="14567"/>
                    </a:cubicBezTo>
                    <a:cubicBezTo>
                      <a:pt x="602407" y="6329"/>
                      <a:pt x="609350" y="-118"/>
                      <a:pt x="617610" y="2"/>
                    </a:cubicBezTo>
                    <a:lnTo>
                      <a:pt x="622638" y="121"/>
                    </a:lnTo>
                    <a:cubicBezTo>
                      <a:pt x="630899" y="360"/>
                      <a:pt x="637363" y="7165"/>
                      <a:pt x="637124" y="15402"/>
                    </a:cubicBezTo>
                    <a:cubicBezTo>
                      <a:pt x="636884" y="23640"/>
                      <a:pt x="630180" y="29967"/>
                      <a:pt x="622160" y="2996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sp>
            <p:nvSpPr>
              <p:cNvPr id="41" name="Google Shape;220;p7"/>
              <p:cNvSpPr/>
              <p:nvPr/>
            </p:nvSpPr>
            <p:spPr>
              <a:xfrm>
                <a:off x="3713897" y="2668835"/>
                <a:ext cx="32442" cy="29846"/>
              </a:xfrm>
              <a:custGeom>
                <a:avLst/>
                <a:gdLst/>
                <a:ahLst/>
                <a:cxnLst/>
                <a:rect l="l" t="t" r="r" b="b"/>
                <a:pathLst>
                  <a:path w="32442" h="29846" extrusionOk="0">
                    <a:moveTo>
                      <a:pt x="17478" y="29846"/>
                    </a:moveTo>
                    <a:lnTo>
                      <a:pt x="14964" y="29846"/>
                    </a:lnTo>
                    <a:cubicBezTo>
                      <a:pt x="6704" y="29846"/>
                      <a:pt x="0" y="23161"/>
                      <a:pt x="0" y="14923"/>
                    </a:cubicBezTo>
                    <a:cubicBezTo>
                      <a:pt x="0" y="6686"/>
                      <a:pt x="6704" y="0"/>
                      <a:pt x="14964" y="0"/>
                    </a:cubicBezTo>
                    <a:lnTo>
                      <a:pt x="17478" y="0"/>
                    </a:lnTo>
                    <a:cubicBezTo>
                      <a:pt x="25739" y="0"/>
                      <a:pt x="32443" y="6686"/>
                      <a:pt x="32443" y="14923"/>
                    </a:cubicBezTo>
                    <a:cubicBezTo>
                      <a:pt x="32443" y="23161"/>
                      <a:pt x="25739" y="29846"/>
                      <a:pt x="17478" y="2984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roc" panose="020B0502020203020203" pitchFamily="34" charset="0"/>
                  <a:sym typeface="Arial" panose="020B0604020202020204"/>
                </a:endParaRPr>
              </a:p>
            </p:txBody>
          </p:sp>
        </p:grpSp>
        <p:sp>
          <p:nvSpPr>
            <p:cNvPr id="38" name="Google Shape;223;p7"/>
            <p:cNvSpPr txBox="1"/>
            <p:nvPr/>
          </p:nvSpPr>
          <p:spPr>
            <a:xfrm>
              <a:off x="3871266" y="1967235"/>
              <a:ext cx="819753" cy="677108"/>
            </a:xfrm>
            <a:prstGeom prst="rect">
              <a:avLst/>
            </a:prstGeom>
            <a:noFill/>
            <a:ln>
              <a:noFill/>
            </a:ln>
          </p:spPr>
          <p:txBody>
            <a:bodyPr spcFirstLastPara="1" wrap="square" lIns="0" tIns="0" rIns="180000" bIns="0" anchor="ctr" anchorCtr="0">
              <a:spAutoFit/>
            </a:bodyPr>
            <a:lstStyle/>
            <a:p>
              <a:pPr marL="0" marR="0" lvl="0" indent="0" algn="l" rtl="0">
                <a:spcBef>
                  <a:spcPts val="0"/>
                </a:spcBef>
                <a:spcAft>
                  <a:spcPts val="0"/>
                </a:spcAft>
                <a:buNone/>
              </a:pPr>
              <a:r>
                <a:rPr lang="ru-RU" sz="4400" dirty="0">
                  <a:solidFill>
                    <a:srgbClr val="000000"/>
                  </a:solidFill>
                  <a:latin typeface="Croc" panose="020B0502020203020203" pitchFamily="34" charset="0"/>
                  <a:sym typeface="Arial" panose="020B0604020202020204"/>
                </a:rPr>
                <a:t>04</a:t>
              </a:r>
              <a:endParaRPr sz="4400" dirty="0">
                <a:solidFill>
                  <a:srgbClr val="000000"/>
                </a:solidFill>
                <a:latin typeface="Croc" panose="020B0502020203020203" pitchFamily="34" charset="0"/>
                <a:sym typeface="Arial" panose="020B0604020202020204"/>
              </a:endParaRPr>
            </a:p>
          </p:txBody>
        </p:sp>
      </p:grpSp>
      <p:sp>
        <p:nvSpPr>
          <p:cNvPr id="42" name="Google Shape;205;p7"/>
          <p:cNvSpPr txBox="1"/>
          <p:nvPr/>
        </p:nvSpPr>
        <p:spPr>
          <a:xfrm>
            <a:off x="439127" y="3998545"/>
            <a:ext cx="3899731" cy="2277547"/>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None/>
            </a:pPr>
            <a:r>
              <a:rPr lang="ru-RU" sz="2000" dirty="0">
                <a:solidFill>
                  <a:srgbClr val="000000"/>
                </a:solidFill>
                <a:latin typeface="Croc" panose="020B0502020203020203" pitchFamily="34" charset="0"/>
                <a:sym typeface="Arial" panose="020B0604020202020204"/>
              </a:rPr>
              <a:t>             Вводная лекция:</a:t>
            </a:r>
            <a:endParaRPr lang="ru-RU" sz="2000" dirty="0">
              <a:solidFill>
                <a:srgbClr val="000000"/>
              </a:solidFill>
              <a:latin typeface="Croc" panose="020B0502020203020203" pitchFamily="34" charset="0"/>
              <a:sym typeface="Arial" panose="020B0604020202020204"/>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Знакомство</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Цели и место учебной дисциплины</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Тематический план</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dirty="0">
                <a:effectLst/>
                <a:latin typeface="Calibri" panose="020F0502020204030204" pitchFamily="34" charset="0"/>
                <a:ea typeface="Calibri" panose="020F0502020204030204" pitchFamily="34" charset="0"/>
                <a:cs typeface="Times New Roman" panose="02020603050405020304" pitchFamily="18" charset="0"/>
              </a:rPr>
              <a:t>Содержание дисциплины</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ru-RU" sz="1800" dirty="0"/>
              <a:t>Принцип формирования итоговой оценки</a:t>
            </a:r>
            <a:endParaRPr lang="ru-RU" sz="1800" dirty="0"/>
          </a:p>
          <a:p>
            <a:endParaRPr sz="2000" dirty="0">
              <a:latin typeface="Croc" panose="020B0502020203020203"/>
            </a:endParaRPr>
          </a:p>
        </p:txBody>
      </p:sp>
      <p:pic>
        <p:nvPicPr>
          <p:cNvPr id="4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734" y="954457"/>
            <a:ext cx="10848532" cy="5701130"/>
          </a:xfrm>
          <a:prstGeom prst="rect">
            <a:avLst/>
          </a:prstGeom>
          <a:noFill/>
          <a:extLst>
            <a:ext uri="{909E8E84-426E-40DD-AFC4-6F175D3DCCD1}">
              <a14:hiddenFill xmlns:a14="http://schemas.microsoft.com/office/drawing/2010/main">
                <a:solidFill>
                  <a:srgbClr val="FFFFFF"/>
                </a:solidFill>
              </a14:hiddenFill>
            </a:ext>
          </a:extLst>
        </p:spPr>
      </p:pic>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Самое известное заблуждение</a:t>
            </a:r>
            <a:endParaRPr lang="ru-RU" dirty="0"/>
          </a:p>
        </p:txBody>
      </p:sp>
      <p:sp>
        <p:nvSpPr>
          <p:cNvPr id="21" name="Рисунок 5"/>
          <p:cNvSpPr>
            <a:spLocks noChangeAspect="1"/>
          </p:cNvSpPr>
          <p:nvPr/>
        </p:nvSpPr>
        <p:spPr>
          <a:xfrm>
            <a:off x="10668621" y="202413"/>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Карта </a:t>
            </a:r>
            <a:r>
              <a:rPr lang="en-US" dirty="0">
                <a:solidFill>
                  <a:schemeClr val="tx1">
                    <a:lumMod val="50000"/>
                  </a:schemeClr>
                </a:solidFill>
              </a:rPr>
              <a:t>ML</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pic>
        <p:nvPicPr>
          <p:cNvPr id="40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86562" y="62214"/>
            <a:ext cx="5297592" cy="65933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0" y="1206170"/>
            <a:ext cx="6469152" cy="43054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689075" y="6264016"/>
            <a:ext cx="6094562" cy="369332"/>
          </a:xfrm>
          <a:prstGeom prst="rect">
            <a:avLst/>
          </a:prstGeom>
          <a:noFill/>
        </p:spPr>
        <p:txBody>
          <a:bodyPr wrap="square">
            <a:spAutoFit/>
          </a:bodyPr>
          <a:lstStyle/>
          <a:p>
            <a:r>
              <a:rPr lang="ru-RU" sz="1800" u="sng" dirty="0">
                <a:solidFill>
                  <a:srgbClr val="0070C0"/>
                </a:solidFill>
              </a:rPr>
              <a:t>https://vas3k.ru/blog/machine_learning/</a:t>
            </a:r>
            <a:endParaRPr lang="ru-RU" sz="1800" u="sng" dirty="0">
              <a:solidFill>
                <a:srgbClr val="0070C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160;p5"/>
          <p:cNvSpPr/>
          <p:nvPr/>
        </p:nvSpPr>
        <p:spPr>
          <a:xfrm>
            <a:off x="0" y="4434900"/>
            <a:ext cx="12192000" cy="24231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6F26E2"/>
              </a:solidFill>
              <a:latin typeface="Croc" panose="020B0502020203020203" pitchFamily="34" charset="0"/>
              <a:sym typeface="Arial" panose="020B0604020202020204"/>
            </a:endParaRPr>
          </a:p>
        </p:txBody>
      </p:sp>
      <p:sp>
        <p:nvSpPr>
          <p:cNvPr id="3" name="Заголовок 2"/>
          <p:cNvSpPr>
            <a:spLocks noGrp="1"/>
          </p:cNvSpPr>
          <p:nvPr>
            <p:ph type="title"/>
          </p:nvPr>
        </p:nvSpPr>
        <p:spPr>
          <a:xfrm>
            <a:off x="586181" y="266377"/>
            <a:ext cx="10566837" cy="498598"/>
          </a:xfrm>
        </p:spPr>
        <p:txBody>
          <a:bodyPr/>
          <a:lstStyle/>
          <a:p>
            <a:r>
              <a:rPr lang="ru-RU" dirty="0">
                <a:solidFill>
                  <a:schemeClr val="tx1">
                    <a:lumMod val="50000"/>
                  </a:schemeClr>
                </a:solidFill>
              </a:rPr>
              <a:t>Ансамбли</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26" name="Рисунок 10"/>
          <p:cNvSpPr>
            <a:spLocks noChangeAspect="1"/>
          </p:cNvSpPr>
          <p:nvPr/>
        </p:nvSpPr>
        <p:spPr>
          <a:xfrm>
            <a:off x="1010978" y="6315735"/>
            <a:ext cx="843470" cy="217788"/>
          </a:xfrm>
          <a:custGeom>
            <a:avLst/>
            <a:gdLst>
              <a:gd name="connsiteX0" fmla="*/ 336523 w 1360664"/>
              <a:gd name="connsiteY0" fmla="*/ 6698 h 351328"/>
              <a:gd name="connsiteX1" fmla="*/ 473765 w 1360664"/>
              <a:gd name="connsiteY1" fmla="*/ 6698 h 351328"/>
              <a:gd name="connsiteX2" fmla="*/ 622521 w 1360664"/>
              <a:gd name="connsiteY2" fmla="*/ 132659 h 351328"/>
              <a:gd name="connsiteX3" fmla="*/ 470005 w 1360664"/>
              <a:gd name="connsiteY3" fmla="*/ 260030 h 351328"/>
              <a:gd name="connsiteX4" fmla="*/ 415367 w 1360664"/>
              <a:gd name="connsiteY4" fmla="*/ 260030 h 351328"/>
              <a:gd name="connsiteX5" fmla="*/ 415367 w 1360664"/>
              <a:gd name="connsiteY5" fmla="*/ 347569 h 351328"/>
              <a:gd name="connsiteX6" fmla="*/ 336758 w 1360664"/>
              <a:gd name="connsiteY6" fmla="*/ 347569 h 351328"/>
              <a:gd name="connsiteX7" fmla="*/ 336758 w 1360664"/>
              <a:gd name="connsiteY7" fmla="*/ 6698 h 351328"/>
              <a:gd name="connsiteX8" fmla="*/ 336523 w 1360664"/>
              <a:gd name="connsiteY8" fmla="*/ 6698 h 351328"/>
              <a:gd name="connsiteX9" fmla="*/ 651192 w 1360664"/>
              <a:gd name="connsiteY9" fmla="*/ 176134 h 351328"/>
              <a:gd name="connsiteX10" fmla="*/ 829911 w 1360664"/>
              <a:gd name="connsiteY10" fmla="*/ 0 h 351328"/>
              <a:gd name="connsiteX11" fmla="*/ 1008748 w 1360664"/>
              <a:gd name="connsiteY11" fmla="*/ 176134 h 351328"/>
              <a:gd name="connsiteX12" fmla="*/ 829911 w 1360664"/>
              <a:gd name="connsiteY12" fmla="*/ 352269 h 351328"/>
              <a:gd name="connsiteX13" fmla="*/ 651192 w 1360664"/>
              <a:gd name="connsiteY13" fmla="*/ 176134 h 351328"/>
              <a:gd name="connsiteX14" fmla="*/ 651192 w 1360664"/>
              <a:gd name="connsiteY14" fmla="*/ 176134 h 351328"/>
              <a:gd name="connsiteX15" fmla="*/ 829911 w 1360664"/>
              <a:gd name="connsiteY15" fmla="*/ 279536 h 351328"/>
              <a:gd name="connsiteX16" fmla="*/ 731798 w 1360664"/>
              <a:gd name="connsiteY16" fmla="*/ 176252 h 351328"/>
              <a:gd name="connsiteX17" fmla="*/ 829911 w 1360664"/>
              <a:gd name="connsiteY17" fmla="*/ 72968 h 351328"/>
              <a:gd name="connsiteX18" fmla="*/ 928025 w 1360664"/>
              <a:gd name="connsiteY18" fmla="*/ 176252 h 351328"/>
              <a:gd name="connsiteX19" fmla="*/ 829911 w 1360664"/>
              <a:gd name="connsiteY19" fmla="*/ 279536 h 351328"/>
              <a:gd name="connsiteX20" fmla="*/ 829911 w 1360664"/>
              <a:gd name="connsiteY20" fmla="*/ 279536 h 351328"/>
              <a:gd name="connsiteX21" fmla="*/ 1140467 w 1360664"/>
              <a:gd name="connsiteY21" fmla="*/ 156277 h 351328"/>
              <a:gd name="connsiteX22" fmla="*/ 1263608 w 1360664"/>
              <a:gd name="connsiteY22" fmla="*/ 6698 h 351328"/>
              <a:gd name="connsiteX23" fmla="*/ 1355964 w 1360664"/>
              <a:gd name="connsiteY23" fmla="*/ 6698 h 351328"/>
              <a:gd name="connsiteX24" fmla="*/ 1217900 w 1360664"/>
              <a:gd name="connsiteY24" fmla="*/ 168262 h 351328"/>
              <a:gd name="connsiteX25" fmla="*/ 1361017 w 1360664"/>
              <a:gd name="connsiteY25" fmla="*/ 347569 h 351328"/>
              <a:gd name="connsiteX26" fmla="*/ 1261023 w 1360664"/>
              <a:gd name="connsiteY26" fmla="*/ 347569 h 351328"/>
              <a:gd name="connsiteX27" fmla="*/ 1140467 w 1360664"/>
              <a:gd name="connsiteY27" fmla="*/ 192115 h 351328"/>
              <a:gd name="connsiteX28" fmla="*/ 1140467 w 1360664"/>
              <a:gd name="connsiteY28" fmla="*/ 347451 h 351328"/>
              <a:gd name="connsiteX29" fmla="*/ 1061859 w 1360664"/>
              <a:gd name="connsiteY29" fmla="*/ 347451 h 351328"/>
              <a:gd name="connsiteX30" fmla="*/ 1061859 w 1360664"/>
              <a:gd name="connsiteY30" fmla="*/ 6698 h 351328"/>
              <a:gd name="connsiteX31" fmla="*/ 1140467 w 1360664"/>
              <a:gd name="connsiteY31" fmla="*/ 6698 h 351328"/>
              <a:gd name="connsiteX32" fmla="*/ 1140467 w 1360664"/>
              <a:gd name="connsiteY32" fmla="*/ 156277 h 351328"/>
              <a:gd name="connsiteX33" fmla="*/ 1140467 w 1360664"/>
              <a:gd name="connsiteY33" fmla="*/ 156277 h 351328"/>
              <a:gd name="connsiteX34" fmla="*/ 78608 w 1360664"/>
              <a:gd name="connsiteY34" fmla="*/ 156277 h 351328"/>
              <a:gd name="connsiteX35" fmla="*/ 201750 w 1360664"/>
              <a:gd name="connsiteY35" fmla="*/ 6698 h 351328"/>
              <a:gd name="connsiteX36" fmla="*/ 294106 w 1360664"/>
              <a:gd name="connsiteY36" fmla="*/ 6698 h 351328"/>
              <a:gd name="connsiteX37" fmla="*/ 156042 w 1360664"/>
              <a:gd name="connsiteY37" fmla="*/ 168262 h 351328"/>
              <a:gd name="connsiteX38" fmla="*/ 299158 w 1360664"/>
              <a:gd name="connsiteY38" fmla="*/ 347569 h 351328"/>
              <a:gd name="connsiteX39" fmla="*/ 199282 w 1360664"/>
              <a:gd name="connsiteY39" fmla="*/ 347569 h 351328"/>
              <a:gd name="connsiteX40" fmla="*/ 78608 w 1360664"/>
              <a:gd name="connsiteY40" fmla="*/ 192115 h 351328"/>
              <a:gd name="connsiteX41" fmla="*/ 78608 w 1360664"/>
              <a:gd name="connsiteY41" fmla="*/ 347451 h 351328"/>
              <a:gd name="connsiteX42" fmla="*/ 0 w 1360664"/>
              <a:gd name="connsiteY42" fmla="*/ 347451 h 351328"/>
              <a:gd name="connsiteX43" fmla="*/ 0 w 1360664"/>
              <a:gd name="connsiteY43" fmla="*/ 6698 h 351328"/>
              <a:gd name="connsiteX44" fmla="*/ 78608 w 1360664"/>
              <a:gd name="connsiteY44" fmla="*/ 6698 h 351328"/>
              <a:gd name="connsiteX45" fmla="*/ 78608 w 1360664"/>
              <a:gd name="connsiteY45" fmla="*/ 156277 h 351328"/>
              <a:gd name="connsiteX46" fmla="*/ 78608 w 1360664"/>
              <a:gd name="connsiteY46" fmla="*/ 156277 h 351328"/>
              <a:gd name="connsiteX47" fmla="*/ 415132 w 1360664"/>
              <a:gd name="connsiteY47" fmla="*/ 75671 h 351328"/>
              <a:gd name="connsiteX48" fmla="*/ 415132 w 1360664"/>
              <a:gd name="connsiteY48" fmla="*/ 192350 h 351328"/>
              <a:gd name="connsiteX49" fmla="*/ 462132 w 1360664"/>
              <a:gd name="connsiteY49" fmla="*/ 192350 h 351328"/>
              <a:gd name="connsiteX50" fmla="*/ 541681 w 1360664"/>
              <a:gd name="connsiteY50" fmla="*/ 132777 h 351328"/>
              <a:gd name="connsiteX51" fmla="*/ 466715 w 1360664"/>
              <a:gd name="connsiteY51" fmla="*/ 75553 h 351328"/>
              <a:gd name="connsiteX52" fmla="*/ 415132 w 1360664"/>
              <a:gd name="connsiteY52" fmla="*/ 75553 h 351328"/>
              <a:gd name="connsiteX53" fmla="*/ 415132 w 1360664"/>
              <a:gd name="connsiteY53" fmla="*/ 75671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60664" h="351328">
                <a:moveTo>
                  <a:pt x="336523" y="6698"/>
                </a:moveTo>
                <a:lnTo>
                  <a:pt x="473765" y="6698"/>
                </a:lnTo>
                <a:cubicBezTo>
                  <a:pt x="569763" y="6698"/>
                  <a:pt x="622521" y="58281"/>
                  <a:pt x="622521" y="132659"/>
                </a:cubicBezTo>
                <a:cubicBezTo>
                  <a:pt x="622521" y="207037"/>
                  <a:pt x="567648" y="260030"/>
                  <a:pt x="470005" y="260030"/>
                </a:cubicBezTo>
                <a:lnTo>
                  <a:pt x="415367" y="260030"/>
                </a:lnTo>
                <a:lnTo>
                  <a:pt x="415367" y="347569"/>
                </a:lnTo>
                <a:lnTo>
                  <a:pt x="336758" y="347569"/>
                </a:lnTo>
                <a:lnTo>
                  <a:pt x="336758" y="6698"/>
                </a:lnTo>
                <a:lnTo>
                  <a:pt x="336523" y="6698"/>
                </a:lnTo>
                <a:close/>
                <a:moveTo>
                  <a:pt x="651192" y="176134"/>
                </a:moveTo>
                <a:cubicBezTo>
                  <a:pt x="651192" y="70853"/>
                  <a:pt x="735088" y="0"/>
                  <a:pt x="829911" y="0"/>
                </a:cubicBezTo>
                <a:cubicBezTo>
                  <a:pt x="924735" y="0"/>
                  <a:pt x="1008748" y="67798"/>
                  <a:pt x="1008748" y="176134"/>
                </a:cubicBezTo>
                <a:cubicBezTo>
                  <a:pt x="1008748" y="284471"/>
                  <a:pt x="926850" y="352269"/>
                  <a:pt x="829911" y="352269"/>
                </a:cubicBezTo>
                <a:cubicBezTo>
                  <a:pt x="732973" y="352387"/>
                  <a:pt x="651192" y="281533"/>
                  <a:pt x="651192" y="176134"/>
                </a:cubicBezTo>
                <a:lnTo>
                  <a:pt x="651192" y="176134"/>
                </a:lnTo>
                <a:close/>
                <a:moveTo>
                  <a:pt x="829911" y="279536"/>
                </a:moveTo>
                <a:cubicBezTo>
                  <a:pt x="769750" y="279536"/>
                  <a:pt x="731798" y="232653"/>
                  <a:pt x="731798" y="176252"/>
                </a:cubicBezTo>
                <a:cubicBezTo>
                  <a:pt x="731798" y="119851"/>
                  <a:pt x="769398" y="72968"/>
                  <a:pt x="829911" y="72968"/>
                </a:cubicBezTo>
                <a:cubicBezTo>
                  <a:pt x="890424" y="72968"/>
                  <a:pt x="928025" y="119264"/>
                  <a:pt x="928025" y="176252"/>
                </a:cubicBezTo>
                <a:cubicBezTo>
                  <a:pt x="927907" y="233240"/>
                  <a:pt x="889954" y="279536"/>
                  <a:pt x="829911" y="279536"/>
                </a:cubicBezTo>
                <a:lnTo>
                  <a:pt x="829911" y="279536"/>
                </a:lnTo>
                <a:close/>
                <a:moveTo>
                  <a:pt x="1140467" y="156277"/>
                </a:moveTo>
                <a:lnTo>
                  <a:pt x="1263608" y="6698"/>
                </a:lnTo>
                <a:lnTo>
                  <a:pt x="1355964" y="6698"/>
                </a:lnTo>
                <a:lnTo>
                  <a:pt x="1217900" y="168262"/>
                </a:lnTo>
                <a:lnTo>
                  <a:pt x="1361017" y="347569"/>
                </a:lnTo>
                <a:lnTo>
                  <a:pt x="1261023" y="347569"/>
                </a:lnTo>
                <a:lnTo>
                  <a:pt x="1140467" y="192115"/>
                </a:lnTo>
                <a:lnTo>
                  <a:pt x="1140467" y="347451"/>
                </a:lnTo>
                <a:lnTo>
                  <a:pt x="1061859" y="347451"/>
                </a:lnTo>
                <a:lnTo>
                  <a:pt x="1061859" y="6698"/>
                </a:lnTo>
                <a:lnTo>
                  <a:pt x="1140467" y="6698"/>
                </a:lnTo>
                <a:lnTo>
                  <a:pt x="1140467" y="156277"/>
                </a:lnTo>
                <a:lnTo>
                  <a:pt x="1140467" y="156277"/>
                </a:lnTo>
                <a:close/>
                <a:moveTo>
                  <a:pt x="78608" y="156277"/>
                </a:moveTo>
                <a:lnTo>
                  <a:pt x="201750" y="6698"/>
                </a:lnTo>
                <a:lnTo>
                  <a:pt x="294106" y="6698"/>
                </a:lnTo>
                <a:lnTo>
                  <a:pt x="156042" y="168262"/>
                </a:lnTo>
                <a:lnTo>
                  <a:pt x="299158" y="347569"/>
                </a:lnTo>
                <a:lnTo>
                  <a:pt x="199282" y="347569"/>
                </a:lnTo>
                <a:lnTo>
                  <a:pt x="78608" y="192115"/>
                </a:lnTo>
                <a:lnTo>
                  <a:pt x="78608" y="347451"/>
                </a:lnTo>
                <a:lnTo>
                  <a:pt x="0" y="347451"/>
                </a:lnTo>
                <a:lnTo>
                  <a:pt x="0" y="6698"/>
                </a:lnTo>
                <a:lnTo>
                  <a:pt x="78608" y="6698"/>
                </a:lnTo>
                <a:lnTo>
                  <a:pt x="78608" y="156277"/>
                </a:lnTo>
                <a:lnTo>
                  <a:pt x="78608" y="156277"/>
                </a:lnTo>
                <a:close/>
                <a:moveTo>
                  <a:pt x="415132" y="75671"/>
                </a:moveTo>
                <a:lnTo>
                  <a:pt x="415132" y="192350"/>
                </a:lnTo>
                <a:lnTo>
                  <a:pt x="462132" y="192350"/>
                </a:lnTo>
                <a:cubicBezTo>
                  <a:pt x="518650" y="192350"/>
                  <a:pt x="541681" y="169437"/>
                  <a:pt x="541681" y="132777"/>
                </a:cubicBezTo>
                <a:cubicBezTo>
                  <a:pt x="541681" y="103636"/>
                  <a:pt x="522998" y="75553"/>
                  <a:pt x="466715" y="75553"/>
                </a:cubicBezTo>
                <a:lnTo>
                  <a:pt x="415132" y="75553"/>
                </a:lnTo>
                <a:lnTo>
                  <a:pt x="415132" y="75671"/>
                </a:lnTo>
                <a:close/>
              </a:path>
            </a:pathLst>
          </a:custGeom>
          <a:solidFill>
            <a:srgbClr val="1EA360"/>
          </a:solidFill>
          <a:ln w="1168" cap="flat">
            <a:noFill/>
            <a:prstDash val="solid"/>
            <a:miter/>
          </a:ln>
        </p:spPr>
        <p:txBody>
          <a:bodyPr rtlCol="0" anchor="ctr"/>
          <a:lstStyle/>
          <a:p>
            <a:endParaRPr lang="ru-RU"/>
          </a:p>
        </p:txBody>
      </p:sp>
      <p:sp>
        <p:nvSpPr>
          <p:cNvPr id="10" name="Прямоугольник 9"/>
          <p:cNvSpPr/>
          <p:nvPr/>
        </p:nvSpPr>
        <p:spPr>
          <a:xfrm>
            <a:off x="2663007" y="2190456"/>
            <a:ext cx="3474881" cy="433965"/>
          </a:xfrm>
          <a:prstGeom prst="rect">
            <a:avLst/>
          </a:prstGeom>
        </p:spPr>
        <p:txBody>
          <a:bodyPr wrap="square" anchor="ctr">
            <a:spAutoFit/>
          </a:bodyPr>
          <a:lstStyle/>
          <a:p>
            <a:pPr lvl="0">
              <a:lnSpc>
                <a:spcPct val="90000"/>
              </a:lnSpc>
            </a:pPr>
            <a:r>
              <a:rPr lang="ru-RU" sz="2400" dirty="0">
                <a:solidFill>
                  <a:schemeClr val="bg1"/>
                </a:solidFill>
                <a:latin typeface="Croc" panose="020B0502020203020203" pitchFamily="34" charset="0"/>
              </a:rPr>
              <a:t>Данные</a:t>
            </a:r>
            <a:endParaRPr lang="ru-RU" sz="2400" dirty="0">
              <a:solidFill>
                <a:schemeClr val="bg1"/>
              </a:solidFill>
              <a:latin typeface="Croc" panose="020B0502020203020203" pitchFamily="34" charset="0"/>
            </a:endParaRPr>
          </a:p>
        </p:txBody>
      </p:sp>
      <p:sp>
        <p:nvSpPr>
          <p:cNvPr id="12" name="Прямоугольник 11"/>
          <p:cNvSpPr/>
          <p:nvPr/>
        </p:nvSpPr>
        <p:spPr>
          <a:xfrm>
            <a:off x="2663007" y="3203557"/>
            <a:ext cx="3206593" cy="433965"/>
          </a:xfrm>
          <a:prstGeom prst="rect">
            <a:avLst/>
          </a:prstGeom>
        </p:spPr>
        <p:txBody>
          <a:bodyPr wrap="square" anchor="ctr">
            <a:spAutoFit/>
          </a:bodyPr>
          <a:lstStyle/>
          <a:p>
            <a:pPr>
              <a:lnSpc>
                <a:spcPct val="90000"/>
              </a:lnSpc>
            </a:pPr>
            <a:r>
              <a:rPr lang="ru-RU" sz="2400" dirty="0">
                <a:solidFill>
                  <a:schemeClr val="bg1"/>
                </a:solidFill>
                <a:latin typeface="Croc" panose="020B0502020203020203" pitchFamily="34" charset="0"/>
              </a:rPr>
              <a:t>Признаки</a:t>
            </a:r>
            <a:endParaRPr lang="ru-RU" sz="2400" dirty="0">
              <a:solidFill>
                <a:schemeClr val="bg1"/>
              </a:solidFill>
              <a:latin typeface="Croc" panose="020B0502020203020203" pitchFamily="34" charset="0"/>
            </a:endParaRPr>
          </a:p>
        </p:txBody>
      </p:sp>
      <p:sp>
        <p:nvSpPr>
          <p:cNvPr id="13" name="Прямоугольник 12"/>
          <p:cNvSpPr/>
          <p:nvPr/>
        </p:nvSpPr>
        <p:spPr>
          <a:xfrm>
            <a:off x="1570049" y="3948458"/>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03</a:t>
            </a:r>
            <a:endParaRPr lang="ru-RU" sz="4800" b="1" dirty="0">
              <a:solidFill>
                <a:schemeClr val="bg1"/>
              </a:solidFill>
              <a:latin typeface="Croc" panose="020B0502020203020203" pitchFamily="34" charset="0"/>
            </a:endParaRPr>
          </a:p>
        </p:txBody>
      </p:sp>
      <p:sp>
        <p:nvSpPr>
          <p:cNvPr id="16" name="Прямоугольник 15"/>
          <p:cNvSpPr/>
          <p:nvPr/>
        </p:nvSpPr>
        <p:spPr>
          <a:xfrm>
            <a:off x="1570049" y="2935355"/>
            <a:ext cx="1080000" cy="941796"/>
          </a:xfrm>
          <a:prstGeom prst="rect">
            <a:avLst/>
          </a:prstGeom>
        </p:spPr>
        <p:txBody>
          <a:bodyPr wrap="square">
            <a:spAutoFit/>
          </a:bodyPr>
          <a:lstStyle/>
          <a:p>
            <a:pPr lvl="0" algn="ctr">
              <a:lnSpc>
                <a:spcPct val="115000"/>
              </a:lnSpc>
            </a:pPr>
            <a:r>
              <a:rPr lang="en-US" sz="4800" b="1" dirty="0">
                <a:solidFill>
                  <a:schemeClr val="bg1"/>
                </a:solidFill>
                <a:latin typeface="Croc" panose="020B0502020203020203" pitchFamily="34" charset="0"/>
              </a:rPr>
              <a:t>02</a:t>
            </a:r>
            <a:endParaRPr lang="ru-RU" sz="4800" b="1" dirty="0">
              <a:solidFill>
                <a:schemeClr val="bg1"/>
              </a:solidFill>
              <a:latin typeface="Croc" panose="020B0502020203020203" pitchFamily="34" charset="0"/>
            </a:endParaRPr>
          </a:p>
        </p:txBody>
      </p:sp>
      <p:sp>
        <p:nvSpPr>
          <p:cNvPr id="14" name="TextBox 13"/>
          <p:cNvSpPr txBox="1"/>
          <p:nvPr/>
        </p:nvSpPr>
        <p:spPr>
          <a:xfrm>
            <a:off x="392909" y="832618"/>
            <a:ext cx="4095115" cy="2813719"/>
          </a:xfrm>
          <a:prstGeom prst="rect">
            <a:avLst/>
          </a:prstGeom>
          <a:noFill/>
        </p:spPr>
        <p:txBody>
          <a:bodyPr wrap="square">
            <a:spAutoFit/>
          </a:bodyPr>
          <a:lstStyle/>
          <a:p>
            <a:pPr algn="l">
              <a:lnSpc>
                <a:spcPct val="150000"/>
              </a:lnSpc>
              <a:buFont typeface="Arial" panose="020B0604020202020204" pitchFamily="34" charset="0"/>
              <a:buChar char="•"/>
            </a:pPr>
            <a:r>
              <a:rPr lang="ru-RU" sz="2000" b="0" i="0" dirty="0">
                <a:solidFill>
                  <a:srgbClr val="464848"/>
                </a:solidFill>
                <a:effectLst/>
                <a:latin typeface="Merriweather"/>
              </a:rPr>
              <a:t>Там, где подходят классические алгоритмы (но работают точнее)</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Поисковые системы</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Компьютерное зрение</a:t>
            </a:r>
            <a:endParaRPr lang="ru-RU" sz="2000" b="0" i="0" dirty="0">
              <a:solidFill>
                <a:srgbClr val="464848"/>
              </a:solidFill>
              <a:effectLst/>
              <a:latin typeface="Merriweather"/>
            </a:endParaRPr>
          </a:p>
          <a:p>
            <a:pPr algn="l">
              <a:lnSpc>
                <a:spcPct val="150000"/>
              </a:lnSpc>
              <a:buFont typeface="Arial" panose="020B0604020202020204" pitchFamily="34" charset="0"/>
              <a:buChar char="•"/>
            </a:pPr>
            <a:r>
              <a:rPr lang="ru-RU" sz="2000" b="0" i="0" dirty="0">
                <a:solidFill>
                  <a:srgbClr val="464848"/>
                </a:solidFill>
                <a:effectLst/>
                <a:latin typeface="Merriweather"/>
              </a:rPr>
              <a:t>Распознавание объектов</a:t>
            </a:r>
            <a:endParaRPr lang="ru-RU" sz="2000" b="0" i="0" dirty="0">
              <a:solidFill>
                <a:srgbClr val="464848"/>
              </a:solidFill>
              <a:effectLst/>
              <a:latin typeface="Merriweather"/>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0929" y="400426"/>
            <a:ext cx="7393078" cy="358006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64;p5"/>
          <p:cNvSpPr>
            <a:spLocks noChangeAspect="1"/>
          </p:cNvSpPr>
          <p:nvPr/>
        </p:nvSpPr>
        <p:spPr>
          <a:xfrm>
            <a:off x="7326248" y="4435200"/>
            <a:ext cx="4863352"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7" name="Google Shape;164;p5"/>
          <p:cNvSpPr/>
          <p:nvPr/>
        </p:nvSpPr>
        <p:spPr>
          <a:xfrm>
            <a:off x="0" y="4435200"/>
            <a:ext cx="2639230" cy="24228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8" name="Google Shape;164;p5"/>
          <p:cNvSpPr>
            <a:spLocks noChangeAspect="1"/>
          </p:cNvSpPr>
          <p:nvPr/>
        </p:nvSpPr>
        <p:spPr>
          <a:xfrm>
            <a:off x="2441381" y="4434900"/>
            <a:ext cx="2439258" cy="2422800"/>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sp>
        <p:nvSpPr>
          <p:cNvPr id="19" name="Google Shape;164;p5"/>
          <p:cNvSpPr>
            <a:spLocks noChangeAspect="1"/>
          </p:cNvSpPr>
          <p:nvPr/>
        </p:nvSpPr>
        <p:spPr>
          <a:xfrm rot="16200000">
            <a:off x="4884600" y="4435200"/>
            <a:ext cx="2422800" cy="2422800"/>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roc" panose="020B0502020203020203" pitchFamily="34" charset="0"/>
              <a:sym typeface="Arial" panose="020B0604020202020204"/>
            </a:endParaRPr>
          </a:p>
        </p:txBody>
      </p:sp>
      <p:grpSp>
        <p:nvGrpSpPr>
          <p:cNvPr id="20" name="Группа 19"/>
          <p:cNvGrpSpPr/>
          <p:nvPr/>
        </p:nvGrpSpPr>
        <p:grpSpPr>
          <a:xfrm>
            <a:off x="5102678" y="4435199"/>
            <a:ext cx="1983601" cy="2422800"/>
            <a:chOff x="-3592265" y="6561138"/>
            <a:chExt cx="1986644" cy="2401764"/>
          </a:xfrm>
          <a:solidFill>
            <a:schemeClr val="tx1"/>
          </a:solidFill>
        </p:grpSpPr>
        <p:sp>
          <p:nvSpPr>
            <p:cNvPr id="21" name="Прямоугольник 20"/>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3592265" y="6561138"/>
              <a:ext cx="403819"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p:nvGrpSpPr>
        <p:grpSpPr>
          <a:xfrm rot="5400000">
            <a:off x="9974361" y="4445718"/>
            <a:ext cx="1986643" cy="2401764"/>
            <a:chOff x="-3592264" y="6561138"/>
            <a:chExt cx="1986643" cy="2401764"/>
          </a:xfrm>
          <a:solidFill>
            <a:srgbClr val="6F26E2"/>
          </a:solidFill>
        </p:grpSpPr>
        <p:sp>
          <p:nvSpPr>
            <p:cNvPr id="25" name="Прямоугольник 24"/>
            <p:cNvSpPr/>
            <p:nvPr/>
          </p:nvSpPr>
          <p:spPr>
            <a:xfrm>
              <a:off x="-2799042"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p:nvPr/>
          </p:nvSpPr>
          <p:spPr>
            <a:xfrm>
              <a:off x="-3592264" y="6561138"/>
              <a:ext cx="3990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p:nvPr/>
          </p:nvSpPr>
          <p:spPr>
            <a:xfrm>
              <a:off x="-2005221" y="6561138"/>
              <a:ext cx="399600" cy="2401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p:nvGrpSpPr>
        <p:grpSpPr>
          <a:xfrm rot="18900000">
            <a:off x="7338330" y="4434900"/>
            <a:ext cx="2422800" cy="2422800"/>
            <a:chOff x="3471885" y="7380663"/>
            <a:chExt cx="2422800" cy="2422800"/>
          </a:xfrm>
          <a:solidFill>
            <a:schemeClr val="bg1"/>
          </a:solidFill>
        </p:grpSpPr>
        <p:sp>
          <p:nvSpPr>
            <p:cNvPr id="31" name="Прямоугольник 30"/>
            <p:cNvSpPr/>
            <p:nvPr/>
          </p:nvSpPr>
          <p:spPr>
            <a:xfrm>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p:cNvSpPr/>
            <p:nvPr/>
          </p:nvSpPr>
          <p:spPr>
            <a:xfrm rot="5400000">
              <a:off x="4481685" y="7380663"/>
              <a:ext cx="403200" cy="2422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 name="Полилиния 64"/>
          <p:cNvSpPr>
            <a:spLocks noChangeAspect="1"/>
          </p:cNvSpPr>
          <p:nvPr/>
        </p:nvSpPr>
        <p:spPr>
          <a:xfrm>
            <a:off x="152400" y="4587600"/>
            <a:ext cx="2168800" cy="2168800"/>
          </a:xfrm>
          <a:custGeom>
            <a:avLst/>
            <a:gdLst>
              <a:gd name="connsiteX0" fmla="*/ 1211400 w 2422800"/>
              <a:gd name="connsiteY0" fmla="*/ 401400 h 2422800"/>
              <a:gd name="connsiteX1" fmla="*/ 401400 w 2422800"/>
              <a:gd name="connsiteY1" fmla="*/ 1211400 h 2422800"/>
              <a:gd name="connsiteX2" fmla="*/ 1211400 w 2422800"/>
              <a:gd name="connsiteY2" fmla="*/ 2021400 h 2422800"/>
              <a:gd name="connsiteX3" fmla="*/ 2021400 w 2422800"/>
              <a:gd name="connsiteY3" fmla="*/ 1211400 h 2422800"/>
              <a:gd name="connsiteX4" fmla="*/ 1211400 w 2422800"/>
              <a:gd name="connsiteY4" fmla="*/ 401400 h 2422800"/>
              <a:gd name="connsiteX5" fmla="*/ 1211400 w 2422800"/>
              <a:gd name="connsiteY5" fmla="*/ 0 h 2422800"/>
              <a:gd name="connsiteX6" fmla="*/ 2422800 w 2422800"/>
              <a:gd name="connsiteY6" fmla="*/ 1211400 h 2422800"/>
              <a:gd name="connsiteX7" fmla="*/ 1211400 w 2422800"/>
              <a:gd name="connsiteY7" fmla="*/ 2422800 h 2422800"/>
              <a:gd name="connsiteX8" fmla="*/ 0 w 2422800"/>
              <a:gd name="connsiteY8" fmla="*/ 1211400 h 2422800"/>
              <a:gd name="connsiteX9" fmla="*/ 1211400 w 2422800"/>
              <a:gd name="connsiteY9" fmla="*/ 0 h 24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800" h="2422800">
                <a:moveTo>
                  <a:pt x="1211400" y="401400"/>
                </a:moveTo>
                <a:cubicBezTo>
                  <a:pt x="764049" y="401400"/>
                  <a:pt x="401400" y="764049"/>
                  <a:pt x="401400" y="1211400"/>
                </a:cubicBezTo>
                <a:cubicBezTo>
                  <a:pt x="401400" y="1658751"/>
                  <a:pt x="764049" y="2021400"/>
                  <a:pt x="1211400" y="2021400"/>
                </a:cubicBezTo>
                <a:cubicBezTo>
                  <a:pt x="1658751" y="2021400"/>
                  <a:pt x="2021400" y="1658751"/>
                  <a:pt x="2021400" y="1211400"/>
                </a:cubicBezTo>
                <a:cubicBezTo>
                  <a:pt x="2021400" y="764049"/>
                  <a:pt x="1658751" y="401400"/>
                  <a:pt x="1211400" y="401400"/>
                </a:cubicBezTo>
                <a:close/>
                <a:moveTo>
                  <a:pt x="1211400" y="0"/>
                </a:moveTo>
                <a:cubicBezTo>
                  <a:pt x="1880438" y="0"/>
                  <a:pt x="2422800" y="542362"/>
                  <a:pt x="2422800" y="1211400"/>
                </a:cubicBezTo>
                <a:cubicBezTo>
                  <a:pt x="2422800" y="1880438"/>
                  <a:pt x="1880438" y="2422800"/>
                  <a:pt x="1211400" y="2422800"/>
                </a:cubicBezTo>
                <a:cubicBezTo>
                  <a:pt x="542362" y="2422800"/>
                  <a:pt x="0" y="1880438"/>
                  <a:pt x="0" y="1211400"/>
                </a:cubicBezTo>
                <a:cubicBezTo>
                  <a:pt x="0" y="542362"/>
                  <a:pt x="542362" y="0"/>
                  <a:pt x="1211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a:p>
        </p:txBody>
      </p:sp>
      <p:sp>
        <p:nvSpPr>
          <p:cNvPr id="34" name="Рисунок 5"/>
          <p:cNvSpPr>
            <a:spLocks noChangeAspect="1"/>
          </p:cNvSpPr>
          <p:nvPr/>
        </p:nvSpPr>
        <p:spPr>
          <a:xfrm rot="20569243">
            <a:off x="2724387" y="4675447"/>
            <a:ext cx="1932216" cy="2008567"/>
          </a:xfrm>
          <a:custGeom>
            <a:avLst/>
            <a:gdLst>
              <a:gd name="connsiteX0" fmla="*/ 412864 w 412863"/>
              <a:gd name="connsiteY0" fmla="*/ 287045 h 429177"/>
              <a:gd name="connsiteX1" fmla="*/ 268477 w 412863"/>
              <a:gd name="connsiteY1" fmla="*/ 212972 h 429177"/>
              <a:gd name="connsiteX2" fmla="*/ 408159 w 412863"/>
              <a:gd name="connsiteY2" fmla="*/ 131500 h 429177"/>
              <a:gd name="connsiteX3" fmla="*/ 377484 w 412863"/>
              <a:gd name="connsiteY3" fmla="*/ 80246 h 429177"/>
              <a:gd name="connsiteX4" fmla="*/ 236657 w 412863"/>
              <a:gd name="connsiteY4" fmla="*/ 162372 h 429177"/>
              <a:gd name="connsiteX5" fmla="*/ 237187 w 412863"/>
              <a:gd name="connsiteY5" fmla="*/ 411 h 429177"/>
              <a:gd name="connsiteX6" fmla="*/ 177082 w 412863"/>
              <a:gd name="connsiteY6" fmla="*/ 0 h 429177"/>
              <a:gd name="connsiteX7" fmla="*/ 176530 w 412863"/>
              <a:gd name="connsiteY7" fmla="*/ 165801 h 429177"/>
              <a:gd name="connsiteX8" fmla="*/ 27507 w 412863"/>
              <a:gd name="connsiteY8" fmla="*/ 89344 h 429177"/>
              <a:gd name="connsiteX9" fmla="*/ 0 w 412863"/>
              <a:gd name="connsiteY9" fmla="*/ 142110 h 429177"/>
              <a:gd name="connsiteX10" fmla="*/ 144410 w 412863"/>
              <a:gd name="connsiteY10" fmla="*/ 216190 h 429177"/>
              <a:gd name="connsiteX11" fmla="*/ 4726 w 412863"/>
              <a:gd name="connsiteY11" fmla="*/ 297662 h 429177"/>
              <a:gd name="connsiteX12" fmla="*/ 35402 w 412863"/>
              <a:gd name="connsiteY12" fmla="*/ 348916 h 429177"/>
              <a:gd name="connsiteX13" fmla="*/ 176206 w 412863"/>
              <a:gd name="connsiteY13" fmla="*/ 266782 h 429177"/>
              <a:gd name="connsiteX14" fmla="*/ 175677 w 412863"/>
              <a:gd name="connsiteY14" fmla="*/ 428744 h 429177"/>
              <a:gd name="connsiteX15" fmla="*/ 235773 w 412863"/>
              <a:gd name="connsiteY15" fmla="*/ 429177 h 429177"/>
              <a:gd name="connsiteX16" fmla="*/ 236333 w 412863"/>
              <a:gd name="connsiteY16" fmla="*/ 263354 h 429177"/>
              <a:gd name="connsiteX17" fmla="*/ 385357 w 412863"/>
              <a:gd name="connsiteY17" fmla="*/ 339811 h 429177"/>
              <a:gd name="connsiteX18" fmla="*/ 412864 w 412863"/>
              <a:gd name="connsiteY18" fmla="*/ 287045 h 42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2863" h="429177">
                <a:moveTo>
                  <a:pt x="412864" y="287045"/>
                </a:moveTo>
                <a:lnTo>
                  <a:pt x="268477" y="212972"/>
                </a:lnTo>
                <a:lnTo>
                  <a:pt x="408159" y="131500"/>
                </a:lnTo>
                <a:lnTo>
                  <a:pt x="377484" y="80246"/>
                </a:lnTo>
                <a:lnTo>
                  <a:pt x="236657" y="162372"/>
                </a:lnTo>
                <a:lnTo>
                  <a:pt x="237187" y="411"/>
                </a:lnTo>
                <a:lnTo>
                  <a:pt x="177082" y="0"/>
                </a:lnTo>
                <a:lnTo>
                  <a:pt x="176530" y="165801"/>
                </a:lnTo>
                <a:lnTo>
                  <a:pt x="27507" y="89344"/>
                </a:lnTo>
                <a:lnTo>
                  <a:pt x="0" y="142110"/>
                </a:lnTo>
                <a:lnTo>
                  <a:pt x="144410" y="216190"/>
                </a:lnTo>
                <a:lnTo>
                  <a:pt x="4726" y="297662"/>
                </a:lnTo>
                <a:lnTo>
                  <a:pt x="35402" y="348916"/>
                </a:lnTo>
                <a:lnTo>
                  <a:pt x="176206" y="266782"/>
                </a:lnTo>
                <a:lnTo>
                  <a:pt x="175677" y="428744"/>
                </a:lnTo>
                <a:lnTo>
                  <a:pt x="235773" y="429177"/>
                </a:lnTo>
                <a:lnTo>
                  <a:pt x="236333" y="263354"/>
                </a:lnTo>
                <a:lnTo>
                  <a:pt x="385357" y="339811"/>
                </a:lnTo>
                <a:lnTo>
                  <a:pt x="412864" y="287045"/>
                </a:lnTo>
                <a:close/>
              </a:path>
            </a:pathLst>
          </a:custGeom>
          <a:solidFill>
            <a:srgbClr val="FD645A"/>
          </a:solidFill>
          <a:ln w="9364" cap="flat">
            <a:noFill/>
            <a:prstDash val="solid"/>
            <a:miter/>
          </a:ln>
        </p:spPr>
        <p:txBody>
          <a:bodyPr rtlCol="0" anchor="ctr"/>
          <a:lstStyle/>
          <a:p>
            <a:endParaRPr lang="ru-RU"/>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27770" y="145711"/>
            <a:ext cx="5264230" cy="6566578"/>
          </a:xfrm>
          <a:prstGeom prst="rect">
            <a:avLst/>
          </a:prstGeom>
        </p:spPr>
      </p:pic>
      <p:sp>
        <p:nvSpPr>
          <p:cNvPr id="18" name="Прямоугольник 17"/>
          <p:cNvSpPr/>
          <p:nvPr/>
        </p:nvSpPr>
        <p:spPr>
          <a:xfrm>
            <a:off x="4318635" y="1050289"/>
            <a:ext cx="2609135" cy="2814321"/>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p:cNvSpPr>
            <a:spLocks noGrp="1"/>
          </p:cNvSpPr>
          <p:nvPr>
            <p:ph type="title"/>
          </p:nvPr>
        </p:nvSpPr>
        <p:spPr>
          <a:xfrm>
            <a:off x="586001" y="474130"/>
            <a:ext cx="10566837" cy="470750"/>
          </a:xfrm>
        </p:spPr>
        <p:txBody>
          <a:bodyPr/>
          <a:lstStyle/>
          <a:p>
            <a:r>
              <a:rPr lang="ru-RU" dirty="0"/>
              <a:t>Метрика точности</a:t>
            </a:r>
            <a:endParaRPr lang="ru-RU" dirty="0"/>
          </a:p>
        </p:txBody>
      </p:sp>
      <p:sp>
        <p:nvSpPr>
          <p:cNvPr id="4" name="TextBox 3"/>
          <p:cNvSpPr txBox="1"/>
          <p:nvPr/>
        </p:nvSpPr>
        <p:spPr>
          <a:xfrm>
            <a:off x="556729" y="1105541"/>
            <a:ext cx="6096000" cy="830997"/>
          </a:xfrm>
          <a:prstGeom prst="rect">
            <a:avLst/>
          </a:prstGeom>
          <a:noFill/>
        </p:spPr>
        <p:txBody>
          <a:bodyPr wrap="square">
            <a:spAutoFit/>
          </a:bodyPr>
          <a:lstStyle/>
          <a:p>
            <a:r>
              <a:rPr lang="en-US" sz="2400" b="1" i="0" dirty="0">
                <a:solidFill>
                  <a:srgbClr val="111111"/>
                </a:solidFill>
                <a:effectLst/>
                <a:latin typeface="Fira Sans"/>
              </a:rPr>
              <a:t>Accuracy, precision </a:t>
            </a:r>
            <a:r>
              <a:rPr lang="ru-RU" sz="2400" b="1" i="0" dirty="0">
                <a:solidFill>
                  <a:srgbClr val="111111"/>
                </a:solidFill>
                <a:effectLst/>
                <a:latin typeface="Fira Sans"/>
              </a:rPr>
              <a:t>и </a:t>
            </a:r>
            <a:r>
              <a:rPr lang="en-US" sz="2400" b="1" i="0" dirty="0">
                <a:solidFill>
                  <a:srgbClr val="111111"/>
                </a:solidFill>
                <a:effectLst/>
                <a:latin typeface="Fira Sans"/>
              </a:rPr>
              <a:t>recall</a:t>
            </a:r>
            <a:br>
              <a:rPr lang="en-US" sz="2400" b="1" dirty="0"/>
            </a:br>
            <a:endParaRPr lang="ru-RU" sz="2400" b="1" dirty="0"/>
          </a:p>
        </p:txBody>
      </p:sp>
      <p:pic>
        <p:nvPicPr>
          <p:cNvPr id="7" name="Рисунок 6"/>
          <p:cNvPicPr>
            <a:picLocks noChangeAspect="1"/>
          </p:cNvPicPr>
          <p:nvPr/>
        </p:nvPicPr>
        <p:blipFill>
          <a:blip r:embed="rId2"/>
          <a:stretch>
            <a:fillRect/>
          </a:stretch>
        </p:blipFill>
        <p:spPr>
          <a:xfrm>
            <a:off x="167322" y="2152230"/>
            <a:ext cx="3648075" cy="866775"/>
          </a:xfrm>
          <a:prstGeom prst="rect">
            <a:avLst/>
          </a:prstGeom>
        </p:spPr>
      </p:pic>
      <p:pic>
        <p:nvPicPr>
          <p:cNvPr id="9" name="Рисунок 8"/>
          <p:cNvPicPr>
            <a:picLocks noChangeAspect="1"/>
          </p:cNvPicPr>
          <p:nvPr/>
        </p:nvPicPr>
        <p:blipFill>
          <a:blip r:embed="rId3"/>
          <a:stretch>
            <a:fillRect/>
          </a:stretch>
        </p:blipFill>
        <p:spPr>
          <a:xfrm>
            <a:off x="484505" y="3159760"/>
            <a:ext cx="2647950" cy="1676400"/>
          </a:xfrm>
          <a:prstGeom prst="rect">
            <a:avLst/>
          </a:prstGeom>
        </p:spPr>
      </p:pic>
      <p:pic>
        <p:nvPicPr>
          <p:cNvPr id="12" name="Рисунок 11"/>
          <p:cNvPicPr>
            <a:picLocks noChangeAspect="1"/>
          </p:cNvPicPr>
          <p:nvPr/>
        </p:nvPicPr>
        <p:blipFill>
          <a:blip r:embed="rId4"/>
          <a:stretch>
            <a:fillRect/>
          </a:stretch>
        </p:blipFill>
        <p:spPr>
          <a:xfrm>
            <a:off x="198178" y="4638465"/>
            <a:ext cx="4181475" cy="971550"/>
          </a:xfrm>
          <a:prstGeom prst="rect">
            <a:avLst/>
          </a:prstGeom>
        </p:spPr>
      </p:pic>
      <p:sp>
        <p:nvSpPr>
          <p:cNvPr id="16" name="TextBox 15"/>
          <p:cNvSpPr txBox="1"/>
          <p:nvPr/>
        </p:nvSpPr>
        <p:spPr>
          <a:xfrm>
            <a:off x="4348797" y="1273299"/>
            <a:ext cx="2609135" cy="2308324"/>
          </a:xfrm>
          <a:prstGeom prst="rect">
            <a:avLst/>
          </a:prstGeom>
          <a:noFill/>
        </p:spPr>
        <p:txBody>
          <a:bodyPr wrap="square">
            <a:spAutoFit/>
          </a:bodyPr>
          <a:lstStyle/>
          <a:p>
            <a:r>
              <a:rPr lang="ru-RU" b="1" dirty="0">
                <a:solidFill>
                  <a:schemeClr val="bg1"/>
                </a:solidFill>
              </a:rPr>
              <a:t>Т</a:t>
            </a:r>
            <a:r>
              <a:rPr lang="en-US" b="1" dirty="0">
                <a:solidFill>
                  <a:schemeClr val="bg1"/>
                </a:solidFill>
              </a:rPr>
              <a:t>P </a:t>
            </a:r>
            <a:r>
              <a:rPr lang="ru-RU" b="1" dirty="0">
                <a:solidFill>
                  <a:schemeClr val="bg1"/>
                </a:solidFill>
              </a:rPr>
              <a:t>– </a:t>
            </a:r>
            <a:r>
              <a:rPr lang="ru-RU" b="1" dirty="0" err="1">
                <a:solidFill>
                  <a:schemeClr val="bg1"/>
                </a:solidFill>
              </a:rPr>
              <a:t>истиннопложительный</a:t>
            </a:r>
            <a:r>
              <a:rPr lang="ru-RU" b="1" dirty="0">
                <a:solidFill>
                  <a:schemeClr val="bg1"/>
                </a:solidFill>
              </a:rPr>
              <a:t> </a:t>
            </a:r>
            <a:endParaRPr lang="en-US" b="1" dirty="0">
              <a:solidFill>
                <a:schemeClr val="bg1"/>
              </a:solidFill>
            </a:endParaRPr>
          </a:p>
          <a:p>
            <a:r>
              <a:rPr lang="en-US" b="1" dirty="0">
                <a:solidFill>
                  <a:schemeClr val="bg1"/>
                </a:solidFill>
              </a:rPr>
              <a:t>TN </a:t>
            </a:r>
            <a:r>
              <a:rPr lang="ru-RU" b="1" dirty="0">
                <a:solidFill>
                  <a:schemeClr val="bg1"/>
                </a:solidFill>
              </a:rPr>
              <a:t>– </a:t>
            </a:r>
            <a:r>
              <a:rPr lang="ru-RU" b="1" dirty="0" err="1">
                <a:solidFill>
                  <a:schemeClr val="bg1"/>
                </a:solidFill>
              </a:rPr>
              <a:t>истиноотрицательный</a:t>
            </a:r>
            <a:endParaRPr lang="en-US" b="1" dirty="0">
              <a:solidFill>
                <a:schemeClr val="bg1"/>
              </a:solidFill>
            </a:endParaRPr>
          </a:p>
          <a:p>
            <a:r>
              <a:rPr lang="en-US" b="1" dirty="0">
                <a:solidFill>
                  <a:schemeClr val="bg1"/>
                </a:solidFill>
              </a:rPr>
              <a:t>FP</a:t>
            </a:r>
            <a:r>
              <a:rPr lang="ru-RU" b="1" dirty="0">
                <a:solidFill>
                  <a:schemeClr val="bg1"/>
                </a:solidFill>
              </a:rPr>
              <a:t> </a:t>
            </a:r>
            <a:r>
              <a:rPr lang="en-US" b="1" dirty="0">
                <a:solidFill>
                  <a:schemeClr val="bg1"/>
                </a:solidFill>
              </a:rPr>
              <a:t> </a:t>
            </a:r>
            <a:r>
              <a:rPr lang="ru-RU" b="1" dirty="0">
                <a:solidFill>
                  <a:schemeClr val="bg1"/>
                </a:solidFill>
              </a:rPr>
              <a:t>– ложноположительный</a:t>
            </a:r>
            <a:endParaRPr lang="en-US" b="1" dirty="0">
              <a:solidFill>
                <a:schemeClr val="bg1"/>
              </a:solidFill>
            </a:endParaRPr>
          </a:p>
          <a:p>
            <a:r>
              <a:rPr lang="en-US" b="1" dirty="0">
                <a:solidFill>
                  <a:schemeClr val="bg1"/>
                </a:solidFill>
              </a:rPr>
              <a:t>FN </a:t>
            </a:r>
            <a:r>
              <a:rPr lang="ru-RU" b="1" dirty="0">
                <a:solidFill>
                  <a:schemeClr val="bg1"/>
                </a:solidFill>
              </a:rPr>
              <a:t>– ложноотрицательный</a:t>
            </a:r>
            <a:endParaRPr lang="ru-RU"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66039" y="3972957"/>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3</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en-US" sz="4800" dirty="0">
                <a:solidFill>
                  <a:schemeClr val="bg1"/>
                </a:solidFill>
                <a:latin typeface="Croc" panose="020B0502020203020203" pitchFamily="34" charset="0"/>
                <a:sym typeface="Arial" panose="020B0604020202020204"/>
              </a:rPr>
              <a:t>Python</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4945527" y="0"/>
            <a:ext cx="7246473" cy="6857999"/>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51" name="Google Shape;351;p22"/>
          <p:cNvGrpSpPr/>
          <p:nvPr/>
        </p:nvGrpSpPr>
        <p:grpSpPr>
          <a:xfrm>
            <a:off x="4764824" y="4108596"/>
            <a:ext cx="14854353" cy="14854353"/>
            <a:chOff x="41568" y="3083077"/>
            <a:chExt cx="8925756" cy="8925756"/>
          </a:xfrm>
        </p:grpSpPr>
        <p:sp>
          <p:nvSpPr>
            <p:cNvPr id="352" name="Google Shape;352;p22"/>
            <p:cNvSpPr/>
            <p:nvPr/>
          </p:nvSpPr>
          <p:spPr>
            <a:xfrm>
              <a:off x="41568" y="3083077"/>
              <a:ext cx="8925756" cy="8925756"/>
            </a:xfrm>
            <a:prstGeom prst="ellipse">
              <a:avLst/>
            </a:prstGeom>
            <a:solidFill>
              <a:srgbClr val="2424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3" name="Google Shape;353;p22"/>
            <p:cNvSpPr/>
            <p:nvPr/>
          </p:nvSpPr>
          <p:spPr>
            <a:xfrm>
              <a:off x="2387350" y="3799046"/>
              <a:ext cx="5760000" cy="5760000"/>
            </a:xfrm>
            <a:prstGeom prst="ellipse">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54" name="Google Shape;354;p22"/>
          <p:cNvSpPr txBox="1">
            <a:spLocks noGrp="1"/>
          </p:cNvSpPr>
          <p:nvPr>
            <p:ph type="title"/>
          </p:nvPr>
        </p:nvSpPr>
        <p:spPr>
          <a:xfrm>
            <a:off x="55333" y="180028"/>
            <a:ext cx="10566837"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sz="4800">
                <a:solidFill>
                  <a:schemeClr val="dk1"/>
                </a:solidFill>
              </a:rPr>
              <a:t>Немного истории</a:t>
            </a:r>
            <a:endParaRPr sz="4800"/>
          </a:p>
        </p:txBody>
      </p:sp>
      <p:sp>
        <p:nvSpPr>
          <p:cNvPr id="355" name="Google Shape;355;p22"/>
          <p:cNvSpPr/>
          <p:nvPr/>
        </p:nvSpPr>
        <p:spPr>
          <a:xfrm>
            <a:off x="556519" y="932948"/>
            <a:ext cx="4298506" cy="6186309"/>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Python был разработан в конце 1989 г. Гуидо ван Россумом </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Гуидо обожал телевизионную передачу “Летающий цирк питона Монти”, и когда пришло время дать название своему языку, он выбрал имя Python. </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ru-RU" sz="2400" b="0" i="0">
                <a:solidFill>
                  <a:srgbClr val="000000"/>
                </a:solidFill>
                <a:latin typeface="Arial" panose="020B0604020202020204"/>
                <a:ea typeface="Arial" panose="020B0604020202020204"/>
                <a:cs typeface="Arial" panose="020B0604020202020204"/>
                <a:sym typeface="Arial" panose="020B0604020202020204"/>
              </a:rPr>
              <a:t>В 1991 г. Python был размещен для общего доступа</a:t>
            </a:r>
            <a:endParaRPr lang="ru-RU" sz="2400" b="0" i="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br>
              <a:rPr lang="ru-RU" sz="1800">
                <a:solidFill>
                  <a:schemeClr val="dk1"/>
                </a:solidFill>
                <a:latin typeface="Arial" panose="020B0604020202020204"/>
                <a:ea typeface="Arial" panose="020B0604020202020204"/>
                <a:cs typeface="Arial" panose="020B0604020202020204"/>
                <a:sym typeface="Arial" panose="020B0604020202020204"/>
              </a:rPr>
            </a:br>
            <a:endParaRPr sz="1800">
              <a:solidFill>
                <a:srgbClr val="343336"/>
              </a:solidFill>
              <a:latin typeface="Arial" panose="020B0604020202020204"/>
              <a:ea typeface="Arial" panose="020B0604020202020204"/>
              <a:cs typeface="Arial" panose="020B0604020202020204"/>
              <a:sym typeface="Arial" panose="020B0604020202020204"/>
            </a:endParaRPr>
          </a:p>
        </p:txBody>
      </p:sp>
      <p:pic>
        <p:nvPicPr>
          <p:cNvPr id="357" name="Google Shape;357;p22" descr="Летающий цирк Монти Пайтона — Википедия"/>
          <p:cNvPicPr preferRelativeResize="0"/>
          <p:nvPr/>
        </p:nvPicPr>
        <p:blipFill rotWithShape="1">
          <a:blip r:embed="rId1"/>
          <a:srcRect/>
          <a:stretch>
            <a:fillRect/>
          </a:stretch>
        </p:blipFill>
        <p:spPr>
          <a:xfrm>
            <a:off x="8636582" y="1635020"/>
            <a:ext cx="3063404" cy="4737222"/>
          </a:xfrm>
          <a:prstGeom prst="rect">
            <a:avLst/>
          </a:prstGeom>
          <a:noFill/>
          <a:ln>
            <a:noFill/>
          </a:ln>
        </p:spPr>
      </p:pic>
      <p:pic>
        <p:nvPicPr>
          <p:cNvPr id="358" name="Google Shape;358;p22" descr="Ван Россум, Гвидо — Википедия"/>
          <p:cNvPicPr preferRelativeResize="0"/>
          <p:nvPr/>
        </p:nvPicPr>
        <p:blipFill rotWithShape="1">
          <a:blip r:embed="rId2"/>
          <a:srcRect/>
          <a:stretch>
            <a:fillRect/>
          </a:stretch>
        </p:blipFill>
        <p:spPr>
          <a:xfrm>
            <a:off x="5180778" y="1679966"/>
            <a:ext cx="3128184" cy="4692276"/>
          </a:xfrm>
          <a:prstGeom prst="rect">
            <a:avLst/>
          </a:prstGeom>
          <a:noFill/>
          <a:ln>
            <a:noFill/>
          </a:ln>
        </p:spPr>
      </p:pic>
      <p:pic>
        <p:nvPicPr>
          <p:cNvPr id="359" name="Google Shape;359;p22"/>
          <p:cNvPicPr preferRelativeResize="0"/>
          <p:nvPr/>
        </p:nvPicPr>
        <p:blipFill rotWithShape="1">
          <a:blip r:embed="rId3"/>
          <a:srcRect/>
          <a:stretch>
            <a:fillRect/>
          </a:stretch>
        </p:blipFill>
        <p:spPr>
          <a:xfrm>
            <a:off x="5309216" y="-382635"/>
            <a:ext cx="6327113" cy="24549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0" y="1"/>
            <a:ext cx="12192000" cy="3429000"/>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object 2"/>
          <p:cNvSpPr/>
          <p:nvPr/>
        </p:nvSpPr>
        <p:spPr>
          <a:xfrm>
            <a:off x="0" y="1303199"/>
            <a:ext cx="12192000" cy="55548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r>
              <a:rPr lang="ru-RU" b="0" i="0">
                <a:solidFill>
                  <a:schemeClr val="bg1"/>
                </a:solidFill>
                <a:effectLst/>
                <a:latin typeface="Roboto" panose="02000000000000000000" pitchFamily="2" charset="0"/>
              </a:rPr>
              <a:t>  </a:t>
            </a:r>
            <a:endParaRPr lang="ru-RU" dirty="0">
              <a:solidFill>
                <a:schemeClr val="bg1"/>
              </a:solidFill>
            </a:endParaRPr>
          </a:p>
        </p:txBody>
      </p:sp>
      <p:pic>
        <p:nvPicPr>
          <p:cNvPr id="46" name="object 7"/>
          <p:cNvPicPr/>
          <p:nvPr/>
        </p:nvPicPr>
        <p:blipFill>
          <a:blip r:embed="rId1" cstate="print"/>
          <a:stretch>
            <a:fillRect/>
          </a:stretch>
        </p:blipFill>
        <p:spPr>
          <a:xfrm>
            <a:off x="8137000" y="1303200"/>
            <a:ext cx="4054999" cy="5554799"/>
          </a:xfrm>
          <a:prstGeom prst="rect">
            <a:avLst/>
          </a:prstGeom>
        </p:spPr>
      </p:pic>
      <p:sp>
        <p:nvSpPr>
          <p:cNvPr id="8" name="Заголовок 2"/>
          <p:cNvSpPr>
            <a:spLocks noGrp="1"/>
          </p:cNvSpPr>
          <p:nvPr>
            <p:ph type="title"/>
          </p:nvPr>
        </p:nvSpPr>
        <p:spPr>
          <a:xfrm>
            <a:off x="288294" y="378315"/>
            <a:ext cx="10566837" cy="609398"/>
          </a:xfrm>
        </p:spPr>
        <p:txBody>
          <a:bodyPr/>
          <a:lstStyle/>
          <a:p>
            <a:r>
              <a:rPr lang="ru-RU" sz="4400" b="0" dirty="0">
                <a:solidFill>
                  <a:schemeClr val="bg1"/>
                </a:solidFill>
              </a:rPr>
              <a:t>Философия питона</a:t>
            </a:r>
            <a:endParaRPr lang="ru-RU" sz="4400" b="0" dirty="0">
              <a:solidFill>
                <a:schemeClr val="bg1"/>
              </a:solidFill>
            </a:endParaRPr>
          </a:p>
        </p:txBody>
      </p:sp>
      <p:sp>
        <p:nvSpPr>
          <p:cNvPr id="10" name="TextBox 9"/>
          <p:cNvSpPr txBox="1"/>
          <p:nvPr/>
        </p:nvSpPr>
        <p:spPr>
          <a:xfrm>
            <a:off x="118641" y="1173182"/>
            <a:ext cx="4054999" cy="3970318"/>
          </a:xfrm>
          <a:prstGeom prst="rect">
            <a:avLst/>
          </a:prstGeom>
          <a:noFill/>
        </p:spPr>
        <p:txBody>
          <a:bodyPr wrap="square">
            <a:spAutoFit/>
          </a:bodyPr>
          <a:lstStyle/>
          <a:p>
            <a:br>
              <a:rPr lang="ru-RU" dirty="0">
                <a:solidFill>
                  <a:schemeClr val="bg1"/>
                </a:solidFill>
              </a:rPr>
            </a:br>
            <a:r>
              <a:rPr lang="ru-RU" b="0" i="0" dirty="0">
                <a:solidFill>
                  <a:schemeClr val="bg1"/>
                </a:solidFill>
                <a:effectLst/>
                <a:latin typeface="Roboto" panose="02000000000000000000" pitchFamily="2" charset="0"/>
              </a:rPr>
              <a:t>Красивое лучше, чем уродливое.</a:t>
            </a:r>
            <a:br>
              <a:rPr lang="ru-RU" dirty="0">
                <a:solidFill>
                  <a:schemeClr val="bg1"/>
                </a:solidFill>
              </a:rPr>
            </a:br>
            <a:r>
              <a:rPr lang="ru-RU" b="0" i="0" dirty="0">
                <a:solidFill>
                  <a:schemeClr val="bg1"/>
                </a:solidFill>
                <a:effectLst/>
                <a:latin typeface="Roboto" panose="02000000000000000000" pitchFamily="2" charset="0"/>
              </a:rPr>
              <a:t>Явное лучше, чем неявное.</a:t>
            </a:r>
            <a:br>
              <a:rPr lang="ru-RU" dirty="0">
                <a:solidFill>
                  <a:schemeClr val="bg1"/>
                </a:solidFill>
              </a:rPr>
            </a:br>
            <a:r>
              <a:rPr lang="ru-RU" b="0" i="0" dirty="0">
                <a:solidFill>
                  <a:schemeClr val="bg1"/>
                </a:solidFill>
                <a:effectLst/>
                <a:latin typeface="Roboto" panose="02000000000000000000" pitchFamily="2" charset="0"/>
              </a:rPr>
              <a:t>Простое лучше, чем сложное.</a:t>
            </a:r>
            <a:br>
              <a:rPr lang="ru-RU" dirty="0">
                <a:solidFill>
                  <a:schemeClr val="bg1"/>
                </a:solidFill>
              </a:rPr>
            </a:br>
            <a:r>
              <a:rPr lang="ru-RU" b="0" i="0" dirty="0">
                <a:solidFill>
                  <a:schemeClr val="bg1"/>
                </a:solidFill>
                <a:effectLst/>
                <a:latin typeface="Roboto" panose="02000000000000000000" pitchFamily="2" charset="0"/>
              </a:rPr>
              <a:t>Сложное лучше, чем запутанное.</a:t>
            </a:r>
            <a:br>
              <a:rPr lang="ru-RU" dirty="0">
                <a:solidFill>
                  <a:schemeClr val="bg1"/>
                </a:solidFill>
              </a:rPr>
            </a:br>
            <a:r>
              <a:rPr lang="ru-RU" b="0" i="0" dirty="0">
                <a:solidFill>
                  <a:schemeClr val="bg1"/>
                </a:solidFill>
                <a:effectLst/>
                <a:latin typeface="Roboto" panose="02000000000000000000" pitchFamily="2" charset="0"/>
              </a:rPr>
              <a:t>Плоское лучше, чем вложенное.</a:t>
            </a:r>
            <a:br>
              <a:rPr lang="ru-RU" dirty="0">
                <a:solidFill>
                  <a:schemeClr val="bg1"/>
                </a:solidFill>
              </a:rPr>
            </a:br>
            <a:r>
              <a:rPr lang="ru-RU" b="0" i="0" dirty="0">
                <a:solidFill>
                  <a:schemeClr val="bg1"/>
                </a:solidFill>
                <a:effectLst/>
                <a:latin typeface="Roboto" panose="02000000000000000000" pitchFamily="2" charset="0"/>
              </a:rPr>
              <a:t>Разреженное лучше, чем плотное.</a:t>
            </a:r>
            <a:br>
              <a:rPr lang="ru-RU" dirty="0">
                <a:solidFill>
                  <a:schemeClr val="bg1"/>
                </a:solidFill>
              </a:rPr>
            </a:br>
            <a:r>
              <a:rPr lang="ru-RU" b="0" i="0" dirty="0">
                <a:solidFill>
                  <a:schemeClr val="bg1"/>
                </a:solidFill>
                <a:effectLst/>
                <a:latin typeface="Roboto" panose="02000000000000000000" pitchFamily="2" charset="0"/>
              </a:rPr>
              <a:t>Читабельность имеет значение.</a:t>
            </a:r>
            <a:br>
              <a:rPr lang="ru-RU" dirty="0">
                <a:solidFill>
                  <a:schemeClr val="bg1"/>
                </a:solidFill>
              </a:rPr>
            </a:br>
            <a:r>
              <a:rPr lang="ru-RU" b="0" i="0" dirty="0">
                <a:solidFill>
                  <a:schemeClr val="bg1"/>
                </a:solidFill>
                <a:effectLst/>
                <a:latin typeface="Roboto" panose="02000000000000000000" pitchFamily="2" charset="0"/>
              </a:rPr>
              <a:t>Особые случаи не настолько особые, чтобы нарушать правила.</a:t>
            </a:r>
            <a:br>
              <a:rPr lang="ru-RU" dirty="0">
                <a:solidFill>
                  <a:schemeClr val="bg1"/>
                </a:solidFill>
              </a:rPr>
            </a:br>
            <a:r>
              <a:rPr lang="ru-RU" b="0" i="0" dirty="0">
                <a:solidFill>
                  <a:schemeClr val="bg1"/>
                </a:solidFill>
                <a:effectLst/>
                <a:latin typeface="Roboto" panose="02000000000000000000" pitchFamily="2" charset="0"/>
              </a:rPr>
              <a:t>Хотя практичность побеждает стремление к чистоте.</a:t>
            </a:r>
            <a:br>
              <a:rPr lang="ru-RU" dirty="0">
                <a:solidFill>
                  <a:schemeClr val="bg1"/>
                </a:solidFill>
              </a:rPr>
            </a:br>
            <a:r>
              <a:rPr lang="ru-RU" b="0" i="0" dirty="0">
                <a:solidFill>
                  <a:schemeClr val="bg1"/>
                </a:solidFill>
                <a:effectLst/>
                <a:latin typeface="Roboto" panose="02000000000000000000" pitchFamily="2" charset="0"/>
              </a:rPr>
              <a:t>Ошибки никогда не должны замалчиваться.</a:t>
            </a:r>
            <a:endParaRPr lang="ru-RU" dirty="0">
              <a:solidFill>
                <a:schemeClr val="bg1"/>
              </a:solidFill>
            </a:endParaRPr>
          </a:p>
        </p:txBody>
      </p:sp>
      <p:sp>
        <p:nvSpPr>
          <p:cNvPr id="12" name="TextBox 11"/>
          <p:cNvSpPr txBox="1"/>
          <p:nvPr/>
        </p:nvSpPr>
        <p:spPr>
          <a:xfrm>
            <a:off x="4055001" y="1414451"/>
            <a:ext cx="4328741" cy="5078313"/>
          </a:xfrm>
          <a:prstGeom prst="rect">
            <a:avLst/>
          </a:prstGeom>
          <a:noFill/>
        </p:spPr>
        <p:txBody>
          <a:bodyPr wrap="square">
            <a:spAutoFit/>
          </a:bodyPr>
          <a:lstStyle/>
          <a:p>
            <a:r>
              <a:rPr lang="ru-RU" b="0" i="0" dirty="0">
                <a:solidFill>
                  <a:schemeClr val="bg1"/>
                </a:solidFill>
                <a:effectLst/>
                <a:latin typeface="Roboto" panose="02000000000000000000" pitchFamily="2" charset="0"/>
              </a:rPr>
              <a:t>Если не замалчиваются явно.</a:t>
            </a:r>
            <a:br>
              <a:rPr lang="ru-RU" dirty="0">
                <a:solidFill>
                  <a:schemeClr val="bg1"/>
                </a:solidFill>
              </a:rPr>
            </a:br>
            <a:r>
              <a:rPr lang="ru-RU" b="0" i="0" dirty="0">
                <a:solidFill>
                  <a:schemeClr val="bg1"/>
                </a:solidFill>
                <a:effectLst/>
                <a:latin typeface="Roboto" panose="02000000000000000000" pitchFamily="2" charset="0"/>
              </a:rPr>
              <a:t>Если видишь двусмысленность, отбрось искушение угадать.</a:t>
            </a:r>
            <a:br>
              <a:rPr lang="ru-RU" dirty="0">
                <a:solidFill>
                  <a:schemeClr val="bg1"/>
                </a:solidFill>
              </a:rPr>
            </a:br>
            <a:r>
              <a:rPr lang="ru-RU" b="0" i="0" dirty="0">
                <a:solidFill>
                  <a:schemeClr val="bg1"/>
                </a:solidFill>
                <a:effectLst/>
                <a:latin typeface="Roboto" panose="02000000000000000000" pitchFamily="2" charset="0"/>
              </a:rPr>
              <a:t>Должен существовать один — и, желательно, только один — очевидный способ сделать это.</a:t>
            </a:r>
            <a:br>
              <a:rPr lang="ru-RU" dirty="0">
                <a:solidFill>
                  <a:schemeClr val="bg1"/>
                </a:solidFill>
              </a:rPr>
            </a:br>
            <a:r>
              <a:rPr lang="ru-RU" b="0" i="0" dirty="0">
                <a:solidFill>
                  <a:schemeClr val="bg1"/>
                </a:solidFill>
                <a:effectLst/>
                <a:latin typeface="Roboto" panose="02000000000000000000" pitchFamily="2" charset="0"/>
              </a:rPr>
              <a:t>Хотя он поначалу может быть и не очевиден, если вы не голландец.</a:t>
            </a:r>
            <a:br>
              <a:rPr lang="ru-RU" dirty="0">
                <a:solidFill>
                  <a:schemeClr val="bg1"/>
                </a:solidFill>
              </a:rPr>
            </a:br>
            <a:r>
              <a:rPr lang="ru-RU" b="0" i="0" dirty="0">
                <a:solidFill>
                  <a:schemeClr val="bg1"/>
                </a:solidFill>
                <a:effectLst/>
                <a:latin typeface="Roboto" panose="02000000000000000000" pitchFamily="2" charset="0"/>
              </a:rPr>
              <a:t>Сейчас лучше, чем никогда.</a:t>
            </a:r>
            <a:br>
              <a:rPr lang="ru-RU" dirty="0">
                <a:solidFill>
                  <a:schemeClr val="bg1"/>
                </a:solidFill>
              </a:rPr>
            </a:br>
            <a:r>
              <a:rPr lang="ru-RU" b="0" i="0" dirty="0">
                <a:solidFill>
                  <a:schemeClr val="bg1"/>
                </a:solidFill>
                <a:effectLst/>
                <a:latin typeface="Roboto" panose="02000000000000000000" pitchFamily="2" charset="0"/>
              </a:rPr>
              <a:t>Хотя никогда зачастую лучше, чем прямо сейчас.</a:t>
            </a:r>
            <a:br>
              <a:rPr lang="ru-RU" dirty="0">
                <a:solidFill>
                  <a:schemeClr val="bg1"/>
                </a:solidFill>
              </a:rPr>
            </a:br>
            <a:r>
              <a:rPr lang="ru-RU" b="0" i="0" dirty="0">
                <a:solidFill>
                  <a:schemeClr val="bg1"/>
                </a:solidFill>
                <a:effectLst/>
                <a:latin typeface="Roboto" panose="02000000000000000000" pitchFamily="2" charset="0"/>
              </a:rPr>
              <a:t>Если реализацию сложно объяснить — идея плоха.</a:t>
            </a:r>
            <a:br>
              <a:rPr lang="ru-RU" dirty="0">
                <a:solidFill>
                  <a:schemeClr val="bg1"/>
                </a:solidFill>
              </a:rPr>
            </a:br>
            <a:r>
              <a:rPr lang="ru-RU" b="0" i="0" dirty="0">
                <a:solidFill>
                  <a:schemeClr val="bg1"/>
                </a:solidFill>
                <a:effectLst/>
                <a:latin typeface="Roboto" panose="02000000000000000000" pitchFamily="2" charset="0"/>
              </a:rPr>
              <a:t>Если реализацию легко объяснить — идея, возможно, хороша.</a:t>
            </a:r>
            <a:br>
              <a:rPr lang="ru-RU" dirty="0">
                <a:solidFill>
                  <a:schemeClr val="bg1"/>
                </a:solidFill>
              </a:rPr>
            </a:br>
            <a:r>
              <a:rPr lang="ru-RU" b="0" i="0" dirty="0">
                <a:solidFill>
                  <a:schemeClr val="bg1"/>
                </a:solidFill>
                <a:effectLst/>
                <a:latin typeface="Roboto" panose="02000000000000000000" pitchFamily="2" charset="0"/>
              </a:rPr>
              <a:t>Пространства имён, черт возьми, — отличная штука! Будем делать их побольше!</a:t>
            </a:r>
            <a:endParaRPr lang="ru-RU" dirty="0">
              <a:solidFill>
                <a:schemeClr val="bg1"/>
              </a:solidFill>
            </a:endParaRPr>
          </a:p>
        </p:txBody>
      </p:sp>
      <p:sp>
        <p:nvSpPr>
          <p:cNvPr id="14" name="TextBox 13"/>
          <p:cNvSpPr txBox="1"/>
          <p:nvPr/>
        </p:nvSpPr>
        <p:spPr>
          <a:xfrm>
            <a:off x="5086460" y="476299"/>
            <a:ext cx="6101080" cy="461665"/>
          </a:xfrm>
          <a:prstGeom prst="rect">
            <a:avLst/>
          </a:prstGeom>
          <a:noFill/>
        </p:spPr>
        <p:txBody>
          <a:bodyPr wrap="square">
            <a:spAutoFit/>
          </a:bodyPr>
          <a:lstStyle/>
          <a:p>
            <a:r>
              <a:rPr lang="en-US" sz="2400" b="1" i="1" u="sng" dirty="0">
                <a:solidFill>
                  <a:schemeClr val="bg1"/>
                </a:solidFill>
                <a:effectLst/>
                <a:latin typeface="Roboto" panose="02000000000000000000" pitchFamily="2" charset="0"/>
              </a:rPr>
              <a:t>import this</a:t>
            </a:r>
            <a:endParaRPr lang="ru-RU" sz="2400" b="1" i="1" u="sng"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p:nvPr/>
        </p:nvSpPr>
        <p:spPr>
          <a:xfrm>
            <a:off x="701827"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7" name="Google Shape;277;p9"/>
          <p:cNvSpPr/>
          <p:nvPr/>
        </p:nvSpPr>
        <p:spPr>
          <a:xfrm>
            <a:off x="4875169"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78" name="Google Shape;278;p9"/>
          <p:cNvSpPr/>
          <p:nvPr/>
        </p:nvSpPr>
        <p:spPr>
          <a:xfrm>
            <a:off x="9063121" y="2314420"/>
            <a:ext cx="1871663" cy="1871663"/>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Croc" panose="020B0502020203020203" pitchFamily="34" charset="0"/>
              <a:sym typeface="Arial" panose="020B0604020202020204"/>
            </a:endParaRPr>
          </a:p>
        </p:txBody>
      </p:sp>
      <p:sp>
        <p:nvSpPr>
          <p:cNvPr id="280" name="Google Shape;280;p9"/>
          <p:cNvSpPr txBox="1"/>
          <p:nvPr/>
        </p:nvSpPr>
        <p:spPr>
          <a:xfrm>
            <a:off x="2279789" y="3443133"/>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01</a:t>
            </a:r>
            <a:endParaRPr sz="6000" b="1" dirty="0">
              <a:solidFill>
                <a:srgbClr val="000000"/>
              </a:solidFill>
              <a:latin typeface="Croc" panose="020B0502020203020203" pitchFamily="34" charset="0"/>
              <a:sym typeface="Arial" panose="020B0604020202020204"/>
            </a:endParaRPr>
          </a:p>
        </p:txBody>
      </p:sp>
      <p:sp>
        <p:nvSpPr>
          <p:cNvPr id="281" name="Google Shape;281;p9"/>
          <p:cNvSpPr txBox="1"/>
          <p:nvPr/>
        </p:nvSpPr>
        <p:spPr>
          <a:xfrm>
            <a:off x="6444499" y="3443134"/>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02</a:t>
            </a:r>
            <a:endParaRPr sz="6000" b="1" dirty="0">
              <a:solidFill>
                <a:srgbClr val="000000"/>
              </a:solidFill>
              <a:latin typeface="Croc" panose="020B0502020203020203" pitchFamily="34" charset="0"/>
              <a:sym typeface="Arial" panose="020B0604020202020204"/>
            </a:endParaRPr>
          </a:p>
        </p:txBody>
      </p:sp>
      <p:sp>
        <p:nvSpPr>
          <p:cNvPr id="282" name="Google Shape;282;p9"/>
          <p:cNvSpPr txBox="1"/>
          <p:nvPr/>
        </p:nvSpPr>
        <p:spPr>
          <a:xfrm>
            <a:off x="10641083" y="3431267"/>
            <a:ext cx="110799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6000" b="1" dirty="0">
                <a:solidFill>
                  <a:srgbClr val="000000"/>
                </a:solidFill>
                <a:latin typeface="Croc" panose="020B0502020203020203" pitchFamily="34" charset="0"/>
                <a:sym typeface="Arial" panose="020B0604020202020204"/>
              </a:rPr>
              <a:t>03</a:t>
            </a:r>
            <a:endParaRPr sz="6000" b="1" dirty="0">
              <a:solidFill>
                <a:srgbClr val="000000"/>
              </a:solidFill>
              <a:latin typeface="Croc" panose="020B0502020203020203" pitchFamily="34" charset="0"/>
              <a:sym typeface="Arial" panose="020B0604020202020204"/>
            </a:endParaRPr>
          </a:p>
        </p:txBody>
      </p:sp>
      <p:sp>
        <p:nvSpPr>
          <p:cNvPr id="283" name="Google Shape;283;p9"/>
          <p:cNvSpPr txBox="1"/>
          <p:nvPr/>
        </p:nvSpPr>
        <p:spPr>
          <a:xfrm>
            <a:off x="1149140" y="4499174"/>
            <a:ext cx="3390901" cy="923289"/>
          </a:xfrm>
          <a:prstGeom prst="rect">
            <a:avLst/>
          </a:prstGeom>
          <a:noFill/>
          <a:ln>
            <a:noFill/>
          </a:ln>
        </p:spPr>
        <p:txBody>
          <a:bodyPr spcFirstLastPara="1" wrap="square" lIns="91425" tIns="45700" rIns="91425" bIns="45700" anchor="t" anchorCtr="0">
            <a:spAutoFit/>
          </a:bodyPr>
          <a:lstStyle/>
          <a:p>
            <a:pPr algn="l"/>
            <a:r>
              <a:rPr lang="ru-RU" b="1" i="0" dirty="0">
                <a:solidFill>
                  <a:srgbClr val="333A4D"/>
                </a:solidFill>
                <a:effectLst/>
                <a:latin typeface="var(--header-font)"/>
              </a:rPr>
              <a:t>Веб-разработка</a:t>
            </a:r>
            <a:endParaRPr lang="ru-RU" b="1" i="0" dirty="0">
              <a:solidFill>
                <a:srgbClr val="333A4D"/>
              </a:solidFill>
              <a:effectLst/>
              <a:latin typeface="var(--header-font)"/>
            </a:endParaRPr>
          </a:p>
          <a:p>
            <a:br>
              <a:rPr lang="ru-RU" dirty="0"/>
            </a:br>
            <a:endParaRPr b="1" dirty="0">
              <a:latin typeface="Croc" panose="020B0502020203020203" pitchFamily="34" charset="0"/>
            </a:endParaRPr>
          </a:p>
        </p:txBody>
      </p:sp>
      <p:sp>
        <p:nvSpPr>
          <p:cNvPr id="284" name="Google Shape;284;p9"/>
          <p:cNvSpPr/>
          <p:nvPr/>
        </p:nvSpPr>
        <p:spPr>
          <a:xfrm>
            <a:off x="5321093" y="4499174"/>
            <a:ext cx="3505200" cy="369291"/>
          </a:xfrm>
          <a:prstGeom prst="rect">
            <a:avLst/>
          </a:prstGeom>
          <a:noFill/>
          <a:ln>
            <a:noFill/>
          </a:ln>
        </p:spPr>
        <p:txBody>
          <a:bodyPr spcFirstLastPara="1" wrap="square" lIns="91425" tIns="45700" rIns="91425" bIns="45700" anchor="t" anchorCtr="0">
            <a:spAutoFit/>
          </a:bodyPr>
          <a:lstStyle/>
          <a:p>
            <a:pPr lvl="0"/>
            <a:r>
              <a:rPr lang="en-US" b="1" dirty="0">
                <a:latin typeface="Croc" panose="020B0502020203020203" pitchFamily="34" charset="0"/>
              </a:rPr>
              <a:t>Data Science</a:t>
            </a:r>
            <a:endParaRPr lang="ru-RU" b="1" dirty="0">
              <a:latin typeface="Croc" panose="020B0502020203020203" pitchFamily="34" charset="0"/>
            </a:endParaRPr>
          </a:p>
        </p:txBody>
      </p:sp>
      <p:sp>
        <p:nvSpPr>
          <p:cNvPr id="285" name="Google Shape;285;p9"/>
          <p:cNvSpPr/>
          <p:nvPr/>
        </p:nvSpPr>
        <p:spPr>
          <a:xfrm>
            <a:off x="9408369" y="4499174"/>
            <a:ext cx="2466975" cy="923289"/>
          </a:xfrm>
          <a:prstGeom prst="rect">
            <a:avLst/>
          </a:prstGeom>
          <a:noFill/>
          <a:ln>
            <a:noFill/>
          </a:ln>
        </p:spPr>
        <p:txBody>
          <a:bodyPr spcFirstLastPara="1" wrap="square" lIns="91425" tIns="45700" rIns="91425" bIns="45700" anchor="t" anchorCtr="0">
            <a:spAutoFit/>
          </a:bodyPr>
          <a:lstStyle/>
          <a:p>
            <a:pPr lvl="0"/>
            <a:r>
              <a:rPr lang="ru-RU" b="1" dirty="0">
                <a:latin typeface="Croc" panose="020B0502020203020203" pitchFamily="34" charset="0"/>
              </a:rPr>
              <a:t>Автоматизация процессов</a:t>
            </a:r>
            <a:endParaRPr lang="ru-RU" b="1" dirty="0">
              <a:latin typeface="Croc" panose="020B0502020203020203" pitchFamily="34" charset="0"/>
            </a:endParaRPr>
          </a:p>
          <a:p>
            <a:pPr lvl="0"/>
            <a:endParaRPr lang="ru-RU" b="1" dirty="0">
              <a:latin typeface="Croc" panose="020B0502020203020203" pitchFamily="34" charset="0"/>
            </a:endParaRPr>
          </a:p>
        </p:txBody>
      </p:sp>
      <p:pic>
        <p:nvPicPr>
          <p:cNvPr id="287" name="Google Shape;287;p9"/>
          <p:cNvPicPr preferRelativeResize="0"/>
          <p:nvPr/>
        </p:nvPicPr>
        <p:blipFill rotWithShape="1">
          <a:blip r:embed="rId1"/>
          <a:srcRect/>
          <a:stretch>
            <a:fillRect/>
          </a:stretch>
        </p:blipFill>
        <p:spPr>
          <a:xfrm>
            <a:off x="9323418" y="2734430"/>
            <a:ext cx="1395768" cy="993598"/>
          </a:xfrm>
          <a:prstGeom prst="rect">
            <a:avLst/>
          </a:prstGeom>
          <a:noFill/>
          <a:ln>
            <a:noFill/>
          </a:ln>
        </p:spPr>
      </p:pic>
      <p:pic>
        <p:nvPicPr>
          <p:cNvPr id="288" name="Google Shape;288;p9"/>
          <p:cNvPicPr preferRelativeResize="0"/>
          <p:nvPr/>
        </p:nvPicPr>
        <p:blipFill rotWithShape="1">
          <a:blip r:embed="rId2"/>
          <a:srcRect/>
          <a:stretch>
            <a:fillRect/>
          </a:stretch>
        </p:blipFill>
        <p:spPr>
          <a:xfrm>
            <a:off x="5206036" y="2710773"/>
            <a:ext cx="1324797" cy="1017255"/>
          </a:xfrm>
          <a:prstGeom prst="rect">
            <a:avLst/>
          </a:prstGeom>
          <a:noFill/>
          <a:ln>
            <a:noFill/>
          </a:ln>
        </p:spPr>
      </p:pic>
      <p:pic>
        <p:nvPicPr>
          <p:cNvPr id="289" name="Google Shape;289;p9"/>
          <p:cNvPicPr preferRelativeResize="0"/>
          <p:nvPr/>
        </p:nvPicPr>
        <p:blipFill rotWithShape="1">
          <a:blip r:embed="rId3"/>
          <a:srcRect/>
          <a:stretch>
            <a:fillRect/>
          </a:stretch>
        </p:blipFill>
        <p:spPr>
          <a:xfrm>
            <a:off x="907175" y="2666709"/>
            <a:ext cx="1324797" cy="1167084"/>
          </a:xfrm>
          <a:prstGeom prst="rect">
            <a:avLst/>
          </a:prstGeom>
          <a:noFill/>
          <a:ln>
            <a:noFill/>
          </a:ln>
        </p:spPr>
      </p:pic>
      <p:sp>
        <p:nvSpPr>
          <p:cNvPr id="26" name="TextBox 25"/>
          <p:cNvSpPr txBox="1"/>
          <p:nvPr/>
        </p:nvSpPr>
        <p:spPr>
          <a:xfrm>
            <a:off x="10751893" y="6409366"/>
            <a:ext cx="868101" cy="246221"/>
          </a:xfrm>
          <a:prstGeom prst="rect">
            <a:avLst/>
          </a:prstGeom>
          <a:noFill/>
        </p:spPr>
        <p:txBody>
          <a:bodyPr wrap="square" rIns="0" rtlCol="0" anchor="b">
            <a:spAutoFit/>
          </a:bodyPr>
          <a:lstStyle/>
          <a:p>
            <a:pPr algn="r"/>
            <a:r>
              <a:rPr lang="en-US" sz="1000" dirty="0">
                <a:latin typeface="Croc" panose="020B0502020203020203" pitchFamily="34" charset="0"/>
              </a:rPr>
              <a:t>N</a:t>
            </a:r>
            <a:endParaRPr lang="ru-RU" sz="1000" dirty="0">
              <a:latin typeface="Croc" panose="020B0502020203020203" pitchFamily="34" charset="0"/>
            </a:endParaRPr>
          </a:p>
        </p:txBody>
      </p:sp>
      <p:sp>
        <p:nvSpPr>
          <p:cNvPr id="17" name="Заголовок 1"/>
          <p:cNvSpPr>
            <a:spLocks noGrp="1"/>
          </p:cNvSpPr>
          <p:nvPr>
            <p:ph type="title"/>
          </p:nvPr>
        </p:nvSpPr>
        <p:spPr>
          <a:xfrm>
            <a:off x="585788" y="474663"/>
            <a:ext cx="10566400" cy="1329595"/>
          </a:xfrm>
        </p:spPr>
        <p:txBody>
          <a:bodyPr/>
          <a:lstStyle/>
          <a:p>
            <a:r>
              <a:rPr lang="ru-RU" sz="4800" dirty="0"/>
              <a:t>Не только аналитика</a:t>
            </a:r>
            <a:r>
              <a:rPr lang="en-US" sz="4800" dirty="0"/>
              <a:t>. </a:t>
            </a:r>
            <a:r>
              <a:rPr lang="ru-RU" sz="4800" dirty="0"/>
              <a:t>Основные направления</a:t>
            </a:r>
            <a:r>
              <a:rPr lang="en-US" sz="4800" dirty="0"/>
              <a:t> </a:t>
            </a:r>
            <a:r>
              <a:rPr lang="ru-RU" sz="4800" dirty="0"/>
              <a:t>использования</a:t>
            </a:r>
            <a:endParaRPr lang="ru-RU"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1217053"/>
            <a:ext cx="12192000" cy="3947375"/>
          </a:xfrm>
          <a:prstGeom prst="rect">
            <a:avLst/>
          </a:prstGeom>
          <a:solidFill>
            <a:srgbClr val="6F26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443" name="Google Shape;443;p28"/>
          <p:cNvSpPr txBox="1">
            <a:spLocks noGrp="1"/>
          </p:cNvSpPr>
          <p:nvPr>
            <p:ph type="title"/>
          </p:nvPr>
        </p:nvSpPr>
        <p:spPr>
          <a:xfrm>
            <a:off x="361649" y="508230"/>
            <a:ext cx="10566837"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3A393C"/>
              </a:buClr>
              <a:buSzPts val="2800"/>
              <a:buFont typeface="Arial" panose="020B0604020202020204"/>
              <a:buNone/>
            </a:pPr>
            <a:r>
              <a:rPr lang="ru-RU" dirty="0"/>
              <a:t>Хорошие книги</a:t>
            </a:r>
            <a:endParaRPr dirty="0"/>
          </a:p>
        </p:txBody>
      </p:sp>
      <p:pic>
        <p:nvPicPr>
          <p:cNvPr id="444" name="Google Shape;444;p28" descr="cdn1.ozone.ru/multimedia/1002207318.jpg"/>
          <p:cNvPicPr preferRelativeResize="0"/>
          <p:nvPr/>
        </p:nvPicPr>
        <p:blipFill rotWithShape="1">
          <a:blip r:embed="rId1"/>
          <a:srcRect/>
          <a:stretch>
            <a:fillRect/>
          </a:stretch>
        </p:blipFill>
        <p:spPr>
          <a:xfrm>
            <a:off x="261359" y="1478930"/>
            <a:ext cx="2388637" cy="3475468"/>
          </a:xfrm>
          <a:prstGeom prst="rect">
            <a:avLst/>
          </a:prstGeom>
          <a:noFill/>
          <a:ln>
            <a:noFill/>
          </a:ln>
        </p:spPr>
      </p:pic>
      <p:sp>
        <p:nvSpPr>
          <p:cNvPr id="445" name="Google Shape;445;p28"/>
          <p:cNvSpPr/>
          <p:nvPr/>
        </p:nvSpPr>
        <p:spPr>
          <a:xfrm>
            <a:off x="283052" y="5338623"/>
            <a:ext cx="18545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Изучаем питон</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Марк Лутц</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6" name="Google Shape;446;p28" descr="Высоконагруженные приложения. Программирование, масштабирование, поддержка  ПИТЕР 5667242 купить за 2364 ₽ в интернет-магазине Wildberries"/>
          <p:cNvPicPr preferRelativeResize="0"/>
          <p:nvPr/>
        </p:nvPicPr>
        <p:blipFill rotWithShape="1">
          <a:blip r:embed="rId2"/>
          <a:srcRect/>
          <a:stretch>
            <a:fillRect/>
          </a:stretch>
        </p:blipFill>
        <p:spPr>
          <a:xfrm>
            <a:off x="3026516" y="1478929"/>
            <a:ext cx="2960849" cy="3475469"/>
          </a:xfrm>
          <a:prstGeom prst="rect">
            <a:avLst/>
          </a:prstGeom>
          <a:noFill/>
          <a:ln>
            <a:noFill/>
          </a:ln>
        </p:spPr>
      </p:pic>
      <p:sp>
        <p:nvSpPr>
          <p:cNvPr id="447" name="Google Shape;447;p28"/>
          <p:cNvSpPr/>
          <p:nvPr/>
        </p:nvSpPr>
        <p:spPr>
          <a:xfrm>
            <a:off x="3192683" y="5338623"/>
            <a:ext cx="254203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Высоконагруженные приложения</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Мартин Клеппман</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48" name="Google Shape;448;p28" descr="Отчаянные аккаунт-менеджеры. Как работать с клиентами без стресса и  проблем. Настольная книга аккаунт-менеджера, менеджера проектов и  фрилансера (Шпирт Б.) - купить книгу с доставкой в интернет-магазине  «Читай-город». ISBN: 978-5-9614-6875-5"/>
          <p:cNvPicPr preferRelativeResize="0"/>
          <p:nvPr/>
        </p:nvPicPr>
        <p:blipFill rotWithShape="1">
          <a:blip r:embed="rId3"/>
          <a:srcRect/>
          <a:stretch>
            <a:fillRect/>
          </a:stretch>
        </p:blipFill>
        <p:spPr>
          <a:xfrm>
            <a:off x="6363885" y="1478930"/>
            <a:ext cx="2419674" cy="3475468"/>
          </a:xfrm>
          <a:prstGeom prst="rect">
            <a:avLst/>
          </a:prstGeom>
          <a:noFill/>
          <a:ln>
            <a:noFill/>
          </a:ln>
        </p:spPr>
      </p:pic>
      <p:sp>
        <p:nvSpPr>
          <p:cNvPr id="449" name="Google Shape;449;p28"/>
          <p:cNvSpPr/>
          <p:nvPr/>
        </p:nvSpPr>
        <p:spPr>
          <a:xfrm>
            <a:off x="6404463" y="5338623"/>
            <a:ext cx="248033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Отчаянные аккаунт-менеджеры</a:t>
            </a:r>
            <a:endParaRPr lang="ru-RU"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Борис Шпирт</a:t>
            </a:r>
            <a:endParaRPr sz="20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450" name="Google Shape;450;p28" descr="Книга Data Science. Инсайдерская информация для новичков"/>
          <p:cNvPicPr preferRelativeResize="0"/>
          <p:nvPr/>
        </p:nvPicPr>
        <p:blipFill rotWithShape="1">
          <a:blip r:embed="rId4"/>
          <a:srcRect/>
          <a:stretch>
            <a:fillRect/>
          </a:stretch>
        </p:blipFill>
        <p:spPr>
          <a:xfrm>
            <a:off x="9118554" y="1478929"/>
            <a:ext cx="2762250" cy="3475469"/>
          </a:xfrm>
          <a:prstGeom prst="rect">
            <a:avLst/>
          </a:prstGeom>
          <a:noFill/>
          <a:ln>
            <a:noFill/>
          </a:ln>
        </p:spPr>
      </p:pic>
      <p:sp>
        <p:nvSpPr>
          <p:cNvPr id="451" name="Google Shape;451;p28"/>
          <p:cNvSpPr/>
          <p:nvPr/>
        </p:nvSpPr>
        <p:spPr>
          <a:xfrm>
            <a:off x="9425758" y="5338623"/>
            <a:ext cx="2848948"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Data Science. </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ru-RU" sz="2000" b="1">
                <a:solidFill>
                  <a:schemeClr val="dk1"/>
                </a:solidFill>
                <a:latin typeface="Arial" panose="020B0604020202020204"/>
                <a:ea typeface="Arial" panose="020B0604020202020204"/>
                <a:cs typeface="Arial" panose="020B0604020202020204"/>
                <a:sym typeface="Arial" panose="020B0604020202020204"/>
              </a:rPr>
              <a:t>Кэти О’Нил, Рэйчел Шатт</a:t>
            </a:r>
            <a:endParaRPr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br>
              <a:rPr lang="ru-RU" sz="2000" b="1">
                <a:solidFill>
                  <a:schemeClr val="dk1"/>
                </a:solidFill>
                <a:latin typeface="Arial" panose="020B0604020202020204"/>
                <a:ea typeface="Arial" panose="020B0604020202020204"/>
                <a:cs typeface="Arial" panose="020B0604020202020204"/>
                <a:sym typeface="Arial" panose="020B0604020202020204"/>
              </a:rPr>
            </a:br>
            <a:endParaRPr sz="20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16" name="Рисунок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75885" y="-972454"/>
            <a:ext cx="5483077" cy="5400000"/>
          </a:xfrm>
          <a:prstGeom prst="rect">
            <a:avLst/>
          </a:prstGeom>
        </p:spPr>
      </p:pic>
      <p:sp>
        <p:nvSpPr>
          <p:cNvPr id="19" name="TextBox 18"/>
          <p:cNvSpPr txBox="1"/>
          <p:nvPr/>
        </p:nvSpPr>
        <p:spPr>
          <a:xfrm>
            <a:off x="521069" y="3935482"/>
            <a:ext cx="8499475" cy="2086725"/>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4</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sym typeface="Arial" panose="020B0604020202020204"/>
              </a:rPr>
              <a:t>Практическая часть</a:t>
            </a:r>
            <a:endParaRPr lang="ru-RU" sz="4800" dirty="0">
              <a:solidFill>
                <a:schemeClr val="bg1"/>
              </a:solidFill>
              <a:latin typeface="Croc" panose="020B0502020203020203" pitchFamily="34" charset="0"/>
            </a:endParaRPr>
          </a:p>
          <a:p>
            <a:pPr>
              <a:lnSpc>
                <a:spcPct val="90000"/>
              </a:lnSpc>
            </a:pPr>
            <a:endParaRPr lang="ru-RU" sz="4800" dirty="0">
              <a:solidFill>
                <a:schemeClr val="bg1"/>
              </a:solidFill>
              <a:latin typeface="Croc" panose="020B0502020203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Прямоугольник 1703"/>
          <p:cNvSpPr/>
          <p:nvPr/>
        </p:nvSpPr>
        <p:spPr>
          <a:xfrm>
            <a:off x="0" y="3813602"/>
            <a:ext cx="12192000" cy="3067057"/>
          </a:xfrm>
          <a:prstGeom prst="rect">
            <a:avLst/>
          </a:prstGeom>
          <a:solidFill>
            <a:srgbClr val="6F2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Заголовок 2"/>
          <p:cNvSpPr>
            <a:spLocks noGrp="1"/>
          </p:cNvSpPr>
          <p:nvPr>
            <p:ph type="title"/>
          </p:nvPr>
        </p:nvSpPr>
        <p:spPr>
          <a:xfrm>
            <a:off x="514881" y="223266"/>
            <a:ext cx="10566837" cy="498598"/>
          </a:xfrm>
        </p:spPr>
        <p:txBody>
          <a:bodyPr/>
          <a:lstStyle/>
          <a:p>
            <a:r>
              <a:rPr lang="ru-RU" b="0" dirty="0">
                <a:solidFill>
                  <a:schemeClr val="tx1">
                    <a:lumMod val="50000"/>
                  </a:schemeClr>
                </a:solidFill>
              </a:rPr>
              <a:t>Знакомство </a:t>
            </a:r>
            <a:endParaRPr lang="ru-RU" b="0" dirty="0"/>
          </a:p>
        </p:txBody>
      </p:sp>
      <p:sp>
        <p:nvSpPr>
          <p:cNvPr id="1694" name="Прямоугольник 1693"/>
          <p:cNvSpPr/>
          <p:nvPr/>
        </p:nvSpPr>
        <p:spPr>
          <a:xfrm>
            <a:off x="1123075" y="4419444"/>
            <a:ext cx="1266825" cy="953135"/>
          </a:xfrm>
          <a:prstGeom prst="rect">
            <a:avLst/>
          </a:prstGeom>
        </p:spPr>
        <p:txBody>
          <a:bodyPr wrap="none" lIns="0">
            <a:spAutoFit/>
          </a:bodyPr>
          <a:lstStyle/>
          <a:p>
            <a:r>
              <a:rPr lang="ru-RU" sz="5600" b="1" dirty="0">
                <a:solidFill>
                  <a:schemeClr val="bg1"/>
                </a:solidFill>
                <a:latin typeface="Croc" panose="020B0502020203020203" pitchFamily="34" charset="0"/>
              </a:rPr>
              <a:t>1</a:t>
            </a:r>
            <a:r>
              <a:rPr lang="en-US" altLang="ru-RU" sz="5600" b="1" dirty="0">
                <a:solidFill>
                  <a:schemeClr val="bg1"/>
                </a:solidFill>
                <a:latin typeface="Croc" panose="020B0502020203020203" pitchFamily="34" charset="0"/>
              </a:rPr>
              <a:t>2</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1695" name="Прямоугольник 1694"/>
          <p:cNvSpPr/>
          <p:nvPr/>
        </p:nvSpPr>
        <p:spPr>
          <a:xfrm>
            <a:off x="1113075" y="5317456"/>
            <a:ext cx="1257717" cy="400110"/>
          </a:xfrm>
          <a:prstGeom prst="rect">
            <a:avLst/>
          </a:prstGeom>
        </p:spPr>
        <p:txBody>
          <a:bodyPr wrap="none" lIns="0">
            <a:spAutoFit/>
          </a:bodyPr>
          <a:lstStyle/>
          <a:p>
            <a:r>
              <a:rPr lang="ru-RU" sz="2000" b="1" dirty="0">
                <a:solidFill>
                  <a:schemeClr val="bg1"/>
                </a:solidFill>
                <a:latin typeface="Croc Light" panose="020B0402020203020203" pitchFamily="34" charset="0"/>
              </a:rPr>
              <a:t>лет опыта</a:t>
            </a:r>
            <a:endParaRPr lang="ru-RU" sz="2000" b="1" dirty="0">
              <a:solidFill>
                <a:schemeClr val="bg1"/>
              </a:solidFill>
              <a:latin typeface="Circe Light" pitchFamily="34" charset="-52"/>
            </a:endParaRPr>
          </a:p>
        </p:txBody>
      </p:sp>
      <p:sp>
        <p:nvSpPr>
          <p:cNvPr id="20" name="Прямоугольник 19"/>
          <p:cNvSpPr/>
          <p:nvPr/>
        </p:nvSpPr>
        <p:spPr>
          <a:xfrm>
            <a:off x="3215363" y="472565"/>
            <a:ext cx="5761274" cy="3724096"/>
          </a:xfrm>
          <a:prstGeom prst="rect">
            <a:avLst/>
          </a:prstGeom>
        </p:spPr>
        <p:txBody>
          <a:bodyPr wrap="square" lIns="0" numCol="1" spcCol="144000">
            <a:spAutoFit/>
          </a:bodyPr>
          <a:lstStyle/>
          <a:p>
            <a:r>
              <a:rPr lang="ru-RU" sz="2000" b="1" dirty="0">
                <a:solidFill>
                  <a:srgbClr val="343336"/>
                </a:solidFill>
                <a:latin typeface="Croc" panose="020B0502020203020203" pitchFamily="34" charset="0"/>
              </a:rPr>
              <a:t>Воробьев Даниил</a:t>
            </a:r>
            <a:endParaRPr lang="ru-RU" sz="2000" b="1" dirty="0">
              <a:solidFill>
                <a:srgbClr val="343336"/>
              </a:solidFill>
              <a:latin typeface="Croc" panose="020B0502020203020203" pitchFamily="34" charset="0"/>
            </a:endParaRPr>
          </a:p>
          <a:p>
            <a:endParaRPr lang="ru-RU" b="1" dirty="0">
              <a:solidFill>
                <a:srgbClr val="343336"/>
              </a:solidFill>
              <a:latin typeface="Croc" panose="020B0502020203020203" pitchFamily="34" charset="0"/>
            </a:endParaRPr>
          </a:p>
          <a:p>
            <a:r>
              <a:rPr lang="ru-RU" dirty="0">
                <a:solidFill>
                  <a:srgbClr val="343336"/>
                </a:solidFill>
                <a:latin typeface="Croc" panose="020B0502020203020203" pitchFamily="34" charset="0"/>
              </a:rPr>
              <a:t>Ведущий аналитик, Отраслевой Эксперт, Функциональный Архитектор, Руководитель </a:t>
            </a:r>
            <a:r>
              <a:rPr lang="en-US" dirty="0">
                <a:solidFill>
                  <a:srgbClr val="343336"/>
                </a:solidFill>
                <a:latin typeface="Croc" panose="020B0502020203020203" pitchFamily="34" charset="0"/>
              </a:rPr>
              <a:t>RND </a:t>
            </a:r>
            <a:r>
              <a:rPr lang="ru-RU" dirty="0">
                <a:solidFill>
                  <a:srgbClr val="343336"/>
                </a:solidFill>
                <a:latin typeface="Croc" panose="020B0502020203020203" pitchFamily="34" charset="0"/>
              </a:rPr>
              <a:t>направления</a:t>
            </a:r>
            <a:r>
              <a:rPr lang="en-US" dirty="0">
                <a:solidFill>
                  <a:srgbClr val="343336"/>
                </a:solidFill>
                <a:latin typeface="Croc" panose="020B0502020203020203" pitchFamily="34" charset="0"/>
              </a:rPr>
              <a:t> </a:t>
            </a:r>
            <a:r>
              <a:rPr lang="ru-RU" dirty="0">
                <a:solidFill>
                  <a:srgbClr val="343336"/>
                </a:solidFill>
                <a:latin typeface="Croc" panose="020B0502020203020203" pitchFamily="34" charset="0"/>
              </a:rPr>
              <a:t>аналитики компании </a:t>
            </a:r>
            <a:r>
              <a:rPr lang="en-US" dirty="0" err="1">
                <a:solidFill>
                  <a:srgbClr val="343336"/>
                </a:solidFill>
                <a:latin typeface="Croc" panose="020B0502020203020203" pitchFamily="34" charset="0"/>
              </a:rPr>
              <a:t>GlowByte</a:t>
            </a:r>
            <a:endParaRPr lang="ru-RU" dirty="0">
              <a:solidFill>
                <a:srgbClr val="343336"/>
              </a:solidFill>
              <a:latin typeface="Croc" panose="020B0502020203020203" pitchFamily="34" charset="0"/>
            </a:endParaRPr>
          </a:p>
          <a:p>
            <a:endParaRPr lang="ru-RU" dirty="0">
              <a:solidFill>
                <a:srgbClr val="343336"/>
              </a:solidFill>
              <a:latin typeface="Croc" panose="020B0502020203020203" pitchFamily="34" charset="0"/>
            </a:endParaRPr>
          </a:p>
          <a:p>
            <a:r>
              <a:rPr lang="ru-RU" b="1" dirty="0"/>
              <a:t>Специализация </a:t>
            </a:r>
            <a:r>
              <a:rPr lang="ru-RU" dirty="0"/>
              <a:t>– бизнес анализ, системный анализ, дата анализ, функциональная архитектура, документирование, описание бизнес процессов, системы прогнозирования, ТОИР, рекомендательные системы, КХД, </a:t>
            </a:r>
            <a:r>
              <a:rPr lang="en-US" dirty="0"/>
              <a:t>HADOOP, </a:t>
            </a:r>
            <a:r>
              <a:rPr lang="ru-RU" dirty="0"/>
              <a:t>промышленные решения, системы мониторинга, АСУТП</a:t>
            </a:r>
            <a:r>
              <a:rPr lang="en-US" dirty="0"/>
              <a:t>, </a:t>
            </a:r>
            <a:r>
              <a:rPr lang="ru-RU" dirty="0"/>
              <a:t>инженерные решения.</a:t>
            </a:r>
            <a:endParaRPr lang="ru-RU" dirty="0"/>
          </a:p>
          <a:p>
            <a:endParaRPr lang="ru-RU" dirty="0">
              <a:solidFill>
                <a:srgbClr val="343336"/>
              </a:solidFill>
              <a:latin typeface="Croc" panose="020B0502020203020203" pitchFamily="34" charset="0"/>
            </a:endParaRPr>
          </a:p>
        </p:txBody>
      </p:sp>
      <p:pic>
        <p:nvPicPr>
          <p:cNvPr id="7" name="Рисунок 6"/>
          <p:cNvPicPr>
            <a:picLocks noChangeAspect="1"/>
          </p:cNvPicPr>
          <p:nvPr/>
        </p:nvPicPr>
        <p:blipFill>
          <a:blip r:embed="rId1"/>
          <a:stretch>
            <a:fillRect/>
          </a:stretch>
        </p:blipFill>
        <p:spPr>
          <a:xfrm>
            <a:off x="374073" y="968820"/>
            <a:ext cx="2178895" cy="2715663"/>
          </a:xfrm>
          <a:prstGeom prst="rect">
            <a:avLst/>
          </a:prstGeom>
        </p:spPr>
      </p:pic>
      <p:grpSp>
        <p:nvGrpSpPr>
          <p:cNvPr id="29" name="Группа 28"/>
          <p:cNvGrpSpPr/>
          <p:nvPr/>
        </p:nvGrpSpPr>
        <p:grpSpPr>
          <a:xfrm>
            <a:off x="3285215" y="4363349"/>
            <a:ext cx="1375410" cy="1440463"/>
            <a:chOff x="6102025" y="4393024"/>
            <a:chExt cx="1375410" cy="1440463"/>
          </a:xfrm>
        </p:grpSpPr>
        <p:sp>
          <p:nvSpPr>
            <p:cNvPr id="30" name="Прямоугольник 29"/>
            <p:cNvSpPr/>
            <p:nvPr/>
          </p:nvSpPr>
          <p:spPr>
            <a:xfrm>
              <a:off x="6102025" y="4393024"/>
              <a:ext cx="1375410" cy="953135"/>
            </a:xfrm>
            <a:prstGeom prst="rect">
              <a:avLst/>
            </a:prstGeom>
          </p:spPr>
          <p:txBody>
            <a:bodyPr wrap="none" lIns="0">
              <a:spAutoFit/>
            </a:bodyPr>
            <a:lstStyle/>
            <a:p>
              <a:r>
                <a:rPr lang="en-US" altLang="ru-RU" sz="5600" b="1" dirty="0">
                  <a:solidFill>
                    <a:schemeClr val="bg1"/>
                  </a:solidFill>
                  <a:latin typeface="Croc" panose="020B0502020203020203" pitchFamily="34" charset="0"/>
                </a:rPr>
                <a:t>25</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31" name="Прямоугольник 30"/>
            <p:cNvSpPr/>
            <p:nvPr/>
          </p:nvSpPr>
          <p:spPr>
            <a:xfrm>
              <a:off x="6102025" y="5125601"/>
              <a:ext cx="1122551" cy="707886"/>
            </a:xfrm>
            <a:prstGeom prst="rect">
              <a:avLst/>
            </a:prstGeom>
          </p:spPr>
          <p:txBody>
            <a:bodyPr wrap="none" lIns="0">
              <a:spAutoFit/>
            </a:bodyPr>
            <a:lstStyle/>
            <a:p>
              <a:r>
                <a:rPr lang="ru-RU" sz="2000" b="1" dirty="0">
                  <a:solidFill>
                    <a:schemeClr val="bg1"/>
                  </a:solidFill>
                  <a:latin typeface="Croc Light" panose="020B0402020203020203" pitchFamily="34" charset="0"/>
                </a:rPr>
                <a:t>крупных</a:t>
              </a:r>
              <a:endParaRPr lang="ru-RU" sz="2000" b="1" dirty="0">
                <a:solidFill>
                  <a:schemeClr val="bg1"/>
                </a:solidFill>
                <a:latin typeface="Croc Light" panose="020B0402020203020203" pitchFamily="34" charset="0"/>
              </a:endParaRPr>
            </a:p>
            <a:p>
              <a:r>
                <a:rPr lang="ru-RU" sz="2000" b="1" dirty="0">
                  <a:solidFill>
                    <a:schemeClr val="bg1"/>
                  </a:solidFill>
                  <a:latin typeface="Croc Light" panose="020B0402020203020203" pitchFamily="34" charset="0"/>
                </a:rPr>
                <a:t>проектов</a:t>
              </a:r>
              <a:endParaRPr lang="ru-RU" sz="2000" b="1" dirty="0">
                <a:solidFill>
                  <a:schemeClr val="bg1"/>
                </a:solidFill>
                <a:latin typeface="Croc Light" panose="020B0402020203020203" pitchFamily="34" charset="0"/>
              </a:endParaRPr>
            </a:p>
          </p:txBody>
        </p:sp>
      </p:grpSp>
      <p:pic>
        <p:nvPicPr>
          <p:cNvPr id="12" name="Google Shape;86;p3"/>
          <p:cNvPicPr preferRelativeResize="0"/>
          <p:nvPr/>
        </p:nvPicPr>
        <p:blipFill rotWithShape="1">
          <a:blip r:embed="rId2"/>
          <a:srcRect/>
          <a:stretch>
            <a:fillRect/>
          </a:stretch>
        </p:blipFill>
        <p:spPr>
          <a:xfrm>
            <a:off x="9549973" y="654231"/>
            <a:ext cx="2267954" cy="3030252"/>
          </a:xfrm>
          <a:prstGeom prst="rect">
            <a:avLst/>
          </a:prstGeom>
          <a:noFill/>
          <a:ln>
            <a:noFill/>
          </a:ln>
        </p:spPr>
      </p:pic>
      <p:pic>
        <p:nvPicPr>
          <p:cNvPr id="13" name="Google Shape;85;p3" descr="облако слов"/>
          <p:cNvPicPr preferRelativeResize="0"/>
          <p:nvPr/>
        </p:nvPicPr>
        <p:blipFill rotWithShape="1">
          <a:blip r:embed="rId3"/>
          <a:srcRect/>
          <a:stretch>
            <a:fillRect/>
          </a:stretch>
        </p:blipFill>
        <p:spPr>
          <a:xfrm>
            <a:off x="8237403" y="3829976"/>
            <a:ext cx="3954597" cy="3067057"/>
          </a:xfrm>
          <a:prstGeom prst="rect">
            <a:avLst/>
          </a:prstGeom>
          <a:noFill/>
          <a:ln>
            <a:noFill/>
          </a:ln>
        </p:spPr>
      </p:pic>
      <p:grpSp>
        <p:nvGrpSpPr>
          <p:cNvPr id="28" name="Группа 27"/>
          <p:cNvGrpSpPr/>
          <p:nvPr/>
        </p:nvGrpSpPr>
        <p:grpSpPr>
          <a:xfrm>
            <a:off x="5830559" y="4351004"/>
            <a:ext cx="1268730" cy="1440463"/>
            <a:chOff x="6102025" y="4393024"/>
            <a:chExt cx="1268730" cy="1440463"/>
          </a:xfrm>
        </p:grpSpPr>
        <p:sp>
          <p:nvSpPr>
            <p:cNvPr id="32" name="Прямоугольник 31"/>
            <p:cNvSpPr/>
            <p:nvPr/>
          </p:nvSpPr>
          <p:spPr>
            <a:xfrm>
              <a:off x="6102025" y="4393024"/>
              <a:ext cx="1268730" cy="953135"/>
            </a:xfrm>
            <a:prstGeom prst="rect">
              <a:avLst/>
            </a:prstGeom>
          </p:spPr>
          <p:txBody>
            <a:bodyPr wrap="none" lIns="0">
              <a:spAutoFit/>
            </a:bodyPr>
            <a:lstStyle/>
            <a:p>
              <a:r>
                <a:rPr lang="ru-RU" sz="5600" b="1" dirty="0">
                  <a:solidFill>
                    <a:schemeClr val="bg1"/>
                  </a:solidFill>
                  <a:latin typeface="Croc" panose="020B0502020203020203" pitchFamily="34" charset="0"/>
                </a:rPr>
                <a:t>1</a:t>
              </a:r>
              <a:r>
                <a:rPr lang="en-US" altLang="ru-RU" sz="5600" b="1" dirty="0">
                  <a:solidFill>
                    <a:schemeClr val="bg1"/>
                  </a:solidFill>
                  <a:latin typeface="Croc" panose="020B0502020203020203" pitchFamily="34" charset="0"/>
                </a:rPr>
                <a:t>9</a:t>
              </a:r>
              <a:r>
                <a:rPr lang="ru-RU" sz="5600" b="1" dirty="0">
                  <a:solidFill>
                    <a:schemeClr val="bg1"/>
                  </a:solidFill>
                  <a:latin typeface="Croc" panose="020B0502020203020203" pitchFamily="34" charset="0"/>
                </a:rPr>
                <a:t>+</a:t>
              </a:r>
              <a:endParaRPr lang="ru-RU" sz="5600" b="1" dirty="0">
                <a:solidFill>
                  <a:schemeClr val="bg1"/>
                </a:solidFill>
                <a:latin typeface="Croc" panose="020B0502020203020203" pitchFamily="34" charset="0"/>
              </a:endParaRPr>
            </a:p>
          </p:txBody>
        </p:sp>
        <p:sp>
          <p:nvSpPr>
            <p:cNvPr id="33" name="Прямоугольник 32"/>
            <p:cNvSpPr/>
            <p:nvPr/>
          </p:nvSpPr>
          <p:spPr>
            <a:xfrm>
              <a:off x="6102025" y="5125601"/>
              <a:ext cx="770852" cy="707886"/>
            </a:xfrm>
            <a:prstGeom prst="rect">
              <a:avLst/>
            </a:prstGeom>
          </p:spPr>
          <p:txBody>
            <a:bodyPr wrap="none" lIns="0">
              <a:spAutoFit/>
            </a:bodyPr>
            <a:lstStyle/>
            <a:p>
              <a:r>
                <a:rPr lang="ru-RU" sz="2000" b="1" dirty="0">
                  <a:solidFill>
                    <a:schemeClr val="bg1"/>
                  </a:solidFill>
                  <a:latin typeface="Croc Light" panose="020B0402020203020203" pitchFamily="34" charset="0"/>
                </a:rPr>
                <a:t>ролей</a:t>
              </a:r>
              <a:endParaRPr lang="ru-RU" sz="2000" b="1" dirty="0">
                <a:solidFill>
                  <a:schemeClr val="bg1"/>
                </a:solidFill>
                <a:latin typeface="Croc Light" panose="020B0402020203020203" pitchFamily="34" charset="0"/>
              </a:endParaRPr>
            </a:p>
            <a:p>
              <a:endParaRPr lang="ru-RU" sz="2000" b="1" dirty="0">
                <a:solidFill>
                  <a:schemeClr val="bg1"/>
                </a:solidFill>
                <a:latin typeface="Croc Light" panose="020B0402020203020203" pitchFamily="34" charset="0"/>
              </a:endParaRPr>
            </a:p>
          </p:txBody>
        </p:sp>
      </p:grpSp>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97" name="Рисунок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48893" y="854274"/>
            <a:ext cx="3943107" cy="3883363"/>
          </a:xfrm>
          <a:prstGeom prst="rect">
            <a:avLst/>
          </a:prstGeom>
        </p:spPr>
      </p:pic>
      <p:sp>
        <p:nvSpPr>
          <p:cNvPr id="82" name="Рисунок 5"/>
          <p:cNvSpPr>
            <a:spLocks noChangeAspect="1"/>
          </p:cNvSpPr>
          <p:nvPr/>
        </p:nvSpPr>
        <p:spPr>
          <a:xfrm>
            <a:off x="4422296" y="4583870"/>
            <a:ext cx="1785247" cy="1800000"/>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a:p>
        </p:txBody>
      </p:sp>
      <p:sp>
        <p:nvSpPr>
          <p:cNvPr id="6" name="Заголовок 5"/>
          <p:cNvSpPr>
            <a:spLocks noGrp="1"/>
          </p:cNvSpPr>
          <p:nvPr>
            <p:ph type="title"/>
          </p:nvPr>
        </p:nvSpPr>
        <p:spPr>
          <a:xfrm>
            <a:off x="2183154" y="854274"/>
            <a:ext cx="10566837" cy="609398"/>
          </a:xfrm>
        </p:spPr>
        <p:txBody>
          <a:bodyPr/>
          <a:lstStyle/>
          <a:p>
            <a:r>
              <a:rPr lang="en-US" sz="4400" dirty="0">
                <a:solidFill>
                  <a:schemeClr val="bg1"/>
                </a:solidFill>
              </a:rPr>
              <a:t>CALL TO ACTION</a:t>
            </a:r>
            <a:endParaRPr lang="ru-RU" sz="4400" dirty="0">
              <a:solidFill>
                <a:schemeClr val="bg1"/>
              </a:solidFill>
            </a:endParaRPr>
          </a:p>
        </p:txBody>
      </p:sp>
      <p:sp>
        <p:nvSpPr>
          <p:cNvPr id="11" name="TextBox 10"/>
          <p:cNvSpPr txBox="1"/>
          <p:nvPr/>
        </p:nvSpPr>
        <p:spPr>
          <a:xfrm>
            <a:off x="1143248" y="1804914"/>
            <a:ext cx="7105645" cy="4524315"/>
          </a:xfrm>
          <a:prstGeom prst="rect">
            <a:avLst/>
          </a:prstGeom>
          <a:noFill/>
        </p:spPr>
        <p:txBody>
          <a:bodyPr wrap="square" lIns="0" rtlCol="0">
            <a:spAutoFit/>
          </a:bodyPr>
          <a:lstStyle/>
          <a:p>
            <a:pPr>
              <a:lnSpc>
                <a:spcPct val="90000"/>
              </a:lnSpc>
            </a:pPr>
            <a:r>
              <a:rPr lang="ru-RU" sz="3200" dirty="0">
                <a:solidFill>
                  <a:schemeClr val="bg1"/>
                </a:solidFill>
                <a:latin typeface="Croc" panose="020B0502020203020203" pitchFamily="34" charset="0"/>
              </a:rPr>
              <a:t>Давайте посмотрим на работу с </a:t>
            </a:r>
            <a:r>
              <a:rPr lang="en-US" sz="3200" dirty="0">
                <a:solidFill>
                  <a:schemeClr val="bg1"/>
                </a:solidFill>
                <a:latin typeface="Croc" panose="020B0502020203020203" pitchFamily="34" charset="0"/>
              </a:rPr>
              <a:t>Python </a:t>
            </a:r>
            <a:r>
              <a:rPr lang="ru-RU" sz="3200" dirty="0">
                <a:solidFill>
                  <a:schemeClr val="bg1"/>
                </a:solidFill>
                <a:latin typeface="Croc" panose="020B0502020203020203" pitchFamily="34" charset="0"/>
              </a:rPr>
              <a:t>и различные инструменты</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Terminal</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Anaconda</a:t>
            </a:r>
            <a:endParaRPr lang="ru-RU"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WSL</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bash</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a:solidFill>
                  <a:schemeClr val="bg1"/>
                </a:solidFill>
                <a:latin typeface="Croc" panose="020B0502020203020203" pitchFamily="34" charset="0"/>
              </a:rPr>
              <a:t>Sublime</a:t>
            </a:r>
            <a:endParaRPr lang="en-US" sz="3200" dirty="0">
              <a:solidFill>
                <a:schemeClr val="bg1"/>
              </a:solidFill>
              <a:latin typeface="Croc" panose="020B0502020203020203" pitchFamily="34" charset="0"/>
            </a:endParaRPr>
          </a:p>
          <a:p>
            <a:pPr marL="457200" indent="-457200">
              <a:lnSpc>
                <a:spcPct val="90000"/>
              </a:lnSpc>
              <a:buFont typeface="Arial" panose="020B0604020202020204" pitchFamily="34" charset="0"/>
              <a:buChar char="•"/>
            </a:pPr>
            <a:r>
              <a:rPr lang="en-US" sz="3200" dirty="0" err="1">
                <a:solidFill>
                  <a:schemeClr val="bg1"/>
                </a:solidFill>
                <a:latin typeface="Croc" panose="020B0502020203020203" pitchFamily="34" charset="0"/>
              </a:rPr>
              <a:t>Jupyter</a:t>
            </a:r>
            <a:endParaRPr lang="ru-RU" sz="3200" dirty="0">
              <a:solidFill>
                <a:schemeClr val="bg1"/>
              </a:solidFill>
              <a:latin typeface="Croc" panose="020B0502020203020203" pitchFamily="34" charset="0"/>
            </a:endParaRPr>
          </a:p>
          <a:p>
            <a:pPr>
              <a:lnSpc>
                <a:spcPct val="90000"/>
              </a:lnSpc>
            </a:pPr>
            <a:endParaRPr lang="ru-RU" sz="3200" dirty="0">
              <a:solidFill>
                <a:schemeClr val="bg1"/>
              </a:solidFill>
              <a:latin typeface="Croc" panose="020B0502020203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86001" y="474130"/>
            <a:ext cx="10566837" cy="498598"/>
          </a:xfrm>
        </p:spPr>
        <p:txBody>
          <a:bodyPr/>
          <a:lstStyle/>
          <a:p>
            <a:r>
              <a:rPr lang="ru-RU" dirty="0"/>
              <a:t>МЕСТО УЧЕБНОЙ ДИСЦИПЛИНЫ</a:t>
            </a:r>
            <a:endParaRPr lang="ru-RU" dirty="0"/>
          </a:p>
        </p:txBody>
      </p:sp>
      <p:sp>
        <p:nvSpPr>
          <p:cNvPr id="21" name="Рисунок 5"/>
          <p:cNvSpPr>
            <a:spLocks noChangeAspect="1"/>
          </p:cNvSpPr>
          <p:nvPr/>
        </p:nvSpPr>
        <p:spPr>
          <a:xfrm>
            <a:off x="6096000" y="4968815"/>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521110" y="972728"/>
            <a:ext cx="8867571" cy="6001643"/>
          </a:xfrm>
          <a:prstGeom prst="rect">
            <a:avLst/>
          </a:prstGeom>
          <a:noFill/>
        </p:spPr>
        <p:txBody>
          <a:bodyPr wrap="square">
            <a:spAutoFit/>
          </a:bodyPr>
          <a:lstStyle/>
          <a:p>
            <a:pPr algn="just"/>
            <a:r>
              <a:rPr lang="ru-RU" sz="2400" dirty="0"/>
              <a:t>Дисциплина входит в базовую часть цикла дисциплин учебного плана. </a:t>
            </a:r>
            <a:endParaRPr lang="ru-RU" sz="2400" dirty="0"/>
          </a:p>
          <a:p>
            <a:pPr algn="just"/>
            <a:endParaRPr lang="ru-RU" sz="2400" b="1" dirty="0"/>
          </a:p>
          <a:p>
            <a:pPr algn="just"/>
            <a:r>
              <a:rPr lang="ru-RU" sz="2400" b="1" dirty="0"/>
              <a:t>На входе </a:t>
            </a:r>
            <a:r>
              <a:rPr lang="ru-RU" sz="2400" dirty="0"/>
              <a:t>от слушателя требуются знания: </a:t>
            </a:r>
            <a:endParaRPr lang="ru-RU" sz="2400" b="0" i="0" dirty="0">
              <a:solidFill>
                <a:srgbClr val="000000"/>
              </a:solidFill>
              <a:effectLst/>
              <a:latin typeface="inherit"/>
            </a:endParaRPr>
          </a:p>
          <a:p>
            <a:pPr marL="342900" indent="-342900" algn="just">
              <a:buFont typeface="Arial" panose="020B0604020202020204" pitchFamily="34" charset="0"/>
              <a:buChar char="•"/>
            </a:pPr>
            <a:r>
              <a:rPr lang="ru-RU" sz="2400" b="0" i="0" dirty="0">
                <a:solidFill>
                  <a:srgbClr val="000000"/>
                </a:solidFill>
                <a:effectLst/>
                <a:latin typeface="inherit"/>
              </a:rPr>
              <a:t>Базовая  математическая культура </a:t>
            </a:r>
            <a:endParaRPr lang="ru-RU" sz="2400" dirty="0">
              <a:solidFill>
                <a:srgbClr val="000000"/>
              </a:solidFill>
              <a:latin typeface="inherit"/>
            </a:endParaRPr>
          </a:p>
          <a:p>
            <a:pPr marL="342900" indent="-342900" algn="just">
              <a:buFont typeface="Arial" panose="020B0604020202020204" pitchFamily="34" charset="0"/>
              <a:buChar char="•"/>
            </a:pPr>
            <a:r>
              <a:rPr lang="ru-RU" sz="2400" dirty="0">
                <a:solidFill>
                  <a:srgbClr val="000000"/>
                </a:solidFill>
                <a:latin typeface="inherit"/>
              </a:rPr>
              <a:t>Уверенное владение ПК</a:t>
            </a:r>
            <a:endParaRPr lang="ru-RU" sz="2400" dirty="0">
              <a:solidFill>
                <a:srgbClr val="000000"/>
              </a:solidFill>
              <a:latin typeface="inherit"/>
            </a:endParaRPr>
          </a:p>
          <a:p>
            <a:pPr algn="just"/>
            <a:endParaRPr lang="ru-RU" sz="2400" b="0" i="0" dirty="0">
              <a:solidFill>
                <a:srgbClr val="000000"/>
              </a:solidFill>
              <a:effectLst/>
              <a:latin typeface="inherit"/>
            </a:endParaRPr>
          </a:p>
          <a:p>
            <a:pPr algn="just"/>
            <a:r>
              <a:rPr lang="ru-RU" sz="2400" dirty="0"/>
              <a:t>Компетенции, полученные </a:t>
            </a:r>
            <a:r>
              <a:rPr lang="ru-RU" sz="2400" b="1" dirty="0"/>
              <a:t>в результате </a:t>
            </a:r>
            <a:r>
              <a:rPr lang="ru-RU" sz="2400" dirty="0"/>
              <a:t>изучения данной дисциплины, необходимы для следующих видов деятельности:</a:t>
            </a:r>
            <a:endParaRPr lang="ru-RU" sz="2400" dirty="0"/>
          </a:p>
          <a:p>
            <a:pPr marL="285750" indent="-285750" algn="just">
              <a:buFont typeface="Arial" panose="020B0604020202020204" pitchFamily="34" charset="0"/>
              <a:buChar char="•"/>
            </a:pPr>
            <a:r>
              <a:rPr lang="ru-RU" sz="2400" dirty="0"/>
              <a:t>интеллектуальный анализ данных</a:t>
            </a:r>
            <a:endParaRPr lang="ru-RU" sz="2400" dirty="0"/>
          </a:p>
          <a:p>
            <a:pPr marL="285750" indent="-285750" algn="just">
              <a:buFont typeface="Arial" panose="020B0604020202020204" pitchFamily="34" charset="0"/>
              <a:buChar char="•"/>
            </a:pPr>
            <a:r>
              <a:rPr lang="ru-RU" sz="2400" dirty="0"/>
              <a:t>инженерия больших данных</a:t>
            </a:r>
            <a:endParaRPr lang="ru-RU" sz="2400" dirty="0"/>
          </a:p>
          <a:p>
            <a:pPr marL="285750" indent="-285750" algn="just">
              <a:buFont typeface="Arial" panose="020B0604020202020204" pitchFamily="34" charset="0"/>
              <a:buChar char="•"/>
            </a:pPr>
            <a:r>
              <a:rPr lang="en-US" sz="2400" dirty="0"/>
              <a:t>Backend </a:t>
            </a:r>
            <a:r>
              <a:rPr lang="ru-RU" sz="2400" dirty="0"/>
              <a:t>разработка</a:t>
            </a:r>
            <a:endParaRPr lang="ru-RU" sz="2400" dirty="0"/>
          </a:p>
          <a:p>
            <a:pPr marL="285750" indent="-285750" algn="just">
              <a:buFont typeface="Arial" panose="020B0604020202020204" pitchFamily="34" charset="0"/>
              <a:buChar char="•"/>
            </a:pPr>
            <a:r>
              <a:rPr lang="ru-RU" sz="2400" dirty="0"/>
              <a:t>Научно-исследовательская практика</a:t>
            </a:r>
            <a:endParaRPr lang="ru-RU" sz="2400" dirty="0"/>
          </a:p>
          <a:p>
            <a:pPr marL="285750" indent="-285750" algn="just">
              <a:buFont typeface="Arial" panose="020B0604020202020204" pitchFamily="34" charset="0"/>
              <a:buChar char="•"/>
            </a:pPr>
            <a:r>
              <a:rPr lang="ru-RU" sz="2400" dirty="0"/>
              <a:t>Выпускная квалификационная работа</a:t>
            </a:r>
            <a:endParaRPr lang="ru-RU" sz="2400" dirty="0"/>
          </a:p>
          <a:p>
            <a:pPr algn="just"/>
            <a:endParaRPr lang="ru-RU" sz="2400" b="0" i="0" dirty="0">
              <a:solidFill>
                <a:srgbClr val="000000"/>
              </a:solidFill>
              <a:effectLst/>
              <a:latin typeface="inherit"/>
            </a:endParaRPr>
          </a:p>
          <a:p>
            <a:pPr algn="just"/>
            <a:endParaRPr lang="en-US" sz="2400" b="0" i="0" dirty="0">
              <a:solidFill>
                <a:srgbClr val="000000"/>
              </a:solidFill>
              <a:effectLst/>
              <a:latin typeface="inherit"/>
            </a:endParaRPr>
          </a:p>
        </p:txBody>
      </p:sp>
      <p:pic>
        <p:nvPicPr>
          <p:cNvPr id="19" name="Рисунок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900474" y="511001"/>
            <a:ext cx="4805680" cy="5400000"/>
          </a:xfrm>
          <a:prstGeom prst="rect">
            <a:avLst/>
          </a:prstGeom>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69691" y="243267"/>
            <a:ext cx="10566837" cy="997196"/>
          </a:xfrm>
        </p:spPr>
        <p:txBody>
          <a:bodyPr/>
          <a:lstStyle/>
          <a:p>
            <a:r>
              <a:rPr lang="ru-RU" dirty="0"/>
              <a:t>ТРЕБОВАНИЯ К УРОВНЮ ОСВОЕНИЯ СОДЕРЖАНИЯ ДИСЦИПЛИНЫ </a:t>
            </a:r>
            <a:endParaRPr lang="ru-RU" dirty="0"/>
          </a:p>
        </p:txBody>
      </p:sp>
      <p:sp>
        <p:nvSpPr>
          <p:cNvPr id="21" name="Рисунок 5"/>
          <p:cNvSpPr>
            <a:spLocks noChangeAspect="1"/>
          </p:cNvSpPr>
          <p:nvPr/>
        </p:nvSpPr>
        <p:spPr>
          <a:xfrm>
            <a:off x="9311149" y="5615878"/>
            <a:ext cx="1231941" cy="1242122"/>
          </a:xfrm>
          <a:custGeom>
            <a:avLst/>
            <a:gdLst>
              <a:gd name="connsiteX0" fmla="*/ 96202 w 184784"/>
              <a:gd name="connsiteY0" fmla="*/ 0 h 186311"/>
              <a:gd name="connsiteX1" fmla="*/ 0 w 184784"/>
              <a:gd name="connsiteY1" fmla="*/ 89846 h 186311"/>
              <a:gd name="connsiteX2" fmla="*/ 96202 w 184784"/>
              <a:gd name="connsiteY2" fmla="*/ 186312 h 186311"/>
              <a:gd name="connsiteX3" fmla="*/ 184785 w 184784"/>
              <a:gd name="connsiteY3" fmla="*/ 89846 h 186311"/>
              <a:gd name="connsiteX4" fmla="*/ 96202 w 184784"/>
              <a:gd name="connsiteY4" fmla="*/ 0 h 186311"/>
              <a:gd name="connsiteX5" fmla="*/ 91440 w 184784"/>
              <a:gd name="connsiteY5" fmla="*/ 123893 h 186311"/>
              <a:gd name="connsiteX6" fmla="*/ 60007 w 184784"/>
              <a:gd name="connsiteY6" fmla="*/ 92683 h 186311"/>
              <a:gd name="connsiteX7" fmla="*/ 91440 w 184784"/>
              <a:gd name="connsiteY7" fmla="*/ 61473 h 186311"/>
              <a:gd name="connsiteX8" fmla="*/ 122872 w 184784"/>
              <a:gd name="connsiteY8" fmla="*/ 92683 h 186311"/>
              <a:gd name="connsiteX9" fmla="*/ 91440 w 184784"/>
              <a:gd name="connsiteY9" fmla="*/ 123893 h 18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4" h="186311">
                <a:moveTo>
                  <a:pt x="96202" y="0"/>
                </a:moveTo>
                <a:cubicBezTo>
                  <a:pt x="43815" y="0"/>
                  <a:pt x="0" y="34993"/>
                  <a:pt x="0" y="89846"/>
                </a:cubicBezTo>
                <a:cubicBezTo>
                  <a:pt x="0" y="151319"/>
                  <a:pt x="43815" y="186312"/>
                  <a:pt x="96202" y="186312"/>
                </a:cubicBezTo>
                <a:cubicBezTo>
                  <a:pt x="140017" y="186312"/>
                  <a:pt x="184785" y="151319"/>
                  <a:pt x="184785" y="89846"/>
                </a:cubicBezTo>
                <a:cubicBezTo>
                  <a:pt x="184785" y="34047"/>
                  <a:pt x="140017" y="0"/>
                  <a:pt x="96202" y="0"/>
                </a:cubicBezTo>
                <a:close/>
                <a:moveTo>
                  <a:pt x="91440" y="123893"/>
                </a:moveTo>
                <a:cubicBezTo>
                  <a:pt x="74295" y="123893"/>
                  <a:pt x="60007" y="109706"/>
                  <a:pt x="60007" y="92683"/>
                </a:cubicBezTo>
                <a:cubicBezTo>
                  <a:pt x="60007" y="75660"/>
                  <a:pt x="74295" y="61473"/>
                  <a:pt x="91440" y="61473"/>
                </a:cubicBezTo>
                <a:cubicBezTo>
                  <a:pt x="108585" y="61473"/>
                  <a:pt x="122872" y="75660"/>
                  <a:pt x="122872" y="92683"/>
                </a:cubicBezTo>
                <a:cubicBezTo>
                  <a:pt x="123825" y="109706"/>
                  <a:pt x="109538" y="123893"/>
                  <a:pt x="91440" y="123893"/>
                </a:cubicBezTo>
                <a:close/>
              </a:path>
            </a:pathLst>
          </a:custGeom>
          <a:solidFill>
            <a:srgbClr val="6F26E2"/>
          </a:solidFill>
          <a:ln w="9525" cap="flat">
            <a:noFill/>
            <a:prstDash val="solid"/>
            <a:miter/>
          </a:ln>
        </p:spPr>
        <p:txBody>
          <a:bodyPr rtlCol="0" anchor="ctr"/>
          <a:lstStyle/>
          <a:p>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15" name="TextBox 14"/>
          <p:cNvSpPr txBox="1"/>
          <p:nvPr/>
        </p:nvSpPr>
        <p:spPr>
          <a:xfrm>
            <a:off x="369691" y="1607592"/>
            <a:ext cx="8867571" cy="4524315"/>
          </a:xfrm>
          <a:prstGeom prst="rect">
            <a:avLst/>
          </a:prstGeom>
          <a:noFill/>
        </p:spPr>
        <p:txBody>
          <a:bodyPr wrap="square">
            <a:spAutoFit/>
          </a:bodyPr>
          <a:lstStyle/>
          <a:p>
            <a:pPr algn="just"/>
            <a:r>
              <a:rPr lang="ru-RU" sz="2400" b="1" dirty="0"/>
              <a:t>Основная цель </a:t>
            </a:r>
            <a:r>
              <a:rPr lang="ru-RU" sz="2400" dirty="0"/>
              <a:t>– формирование базовых навыков программирования на </a:t>
            </a:r>
            <a:r>
              <a:rPr lang="en-US" sz="2400" dirty="0"/>
              <a:t>Python</a:t>
            </a:r>
            <a:r>
              <a:rPr lang="ru-RU" sz="2400" dirty="0"/>
              <a:t>,  понимание направления развития и возможностей использования данного языка.</a:t>
            </a:r>
            <a:endParaRPr lang="ru-RU" sz="2400" dirty="0"/>
          </a:p>
          <a:p>
            <a:pPr algn="just"/>
            <a:endParaRPr lang="ru-RU" sz="2400" b="0" i="0" dirty="0">
              <a:solidFill>
                <a:srgbClr val="000000"/>
              </a:solidFill>
              <a:effectLst/>
              <a:latin typeface="inherit"/>
            </a:endParaRPr>
          </a:p>
          <a:p>
            <a:pPr algn="just"/>
            <a:r>
              <a:rPr lang="ru-RU" sz="2400" dirty="0"/>
              <a:t>В результате освоения дисциплины студент должен:</a:t>
            </a:r>
            <a:endParaRPr lang="ru-RU" sz="2400" dirty="0"/>
          </a:p>
          <a:p>
            <a:pPr algn="just"/>
            <a:endParaRPr lang="ru-RU" sz="2400" b="0" i="0" dirty="0">
              <a:solidFill>
                <a:srgbClr val="000000"/>
              </a:solidFill>
              <a:effectLst/>
              <a:latin typeface="inherit"/>
            </a:endParaRPr>
          </a:p>
          <a:p>
            <a:r>
              <a:rPr lang="ru-RU" sz="2400" b="1" dirty="0">
                <a:solidFill>
                  <a:schemeClr val="tx1"/>
                </a:solidFill>
              </a:rPr>
              <a:t>ЗНАТЬ:</a:t>
            </a:r>
            <a:endParaRPr lang="ru-RU" sz="2400" b="1" dirty="0">
              <a:solidFill>
                <a:schemeClr val="tx1"/>
              </a:solidFill>
            </a:endParaRPr>
          </a:p>
          <a:p>
            <a:r>
              <a:rPr lang="ru-RU" sz="2400" dirty="0"/>
              <a:t>Синтаксис </a:t>
            </a:r>
            <a:r>
              <a:rPr lang="en-US" sz="2400" dirty="0"/>
              <a:t>Python </a:t>
            </a:r>
            <a:endParaRPr lang="ru-RU" sz="2400" b="1" dirty="0">
              <a:solidFill>
                <a:schemeClr val="tx1"/>
              </a:solidFill>
            </a:endParaRPr>
          </a:p>
          <a:p>
            <a:r>
              <a:rPr lang="ru-RU" sz="2400" b="1" dirty="0">
                <a:solidFill>
                  <a:schemeClr val="tx1"/>
                </a:solidFill>
              </a:rPr>
              <a:t>УМЕТЬ:</a:t>
            </a:r>
            <a:endParaRPr lang="ru-RU" sz="2400" b="1" dirty="0">
              <a:solidFill>
                <a:schemeClr val="tx1"/>
              </a:solidFill>
            </a:endParaRPr>
          </a:p>
          <a:p>
            <a:r>
              <a:rPr lang="ru-RU" sz="2400" dirty="0"/>
              <a:t>Использовать </a:t>
            </a:r>
            <a:r>
              <a:rPr lang="en-US" sz="2400" dirty="0"/>
              <a:t>Python </a:t>
            </a:r>
            <a:r>
              <a:rPr lang="ru-RU" sz="2400" dirty="0"/>
              <a:t>для решения прикладных задач</a:t>
            </a:r>
            <a:endParaRPr lang="ru-RU" sz="2400" dirty="0"/>
          </a:p>
          <a:p>
            <a:r>
              <a:rPr lang="ru-RU" sz="2400" b="1" dirty="0">
                <a:solidFill>
                  <a:schemeClr val="tx1"/>
                </a:solidFill>
              </a:rPr>
              <a:t>ИМЕТЬ НАВЫКИ:</a:t>
            </a:r>
            <a:endParaRPr lang="ru-RU" sz="2400" b="1" dirty="0">
              <a:solidFill>
                <a:schemeClr val="tx1"/>
              </a:solidFill>
            </a:endParaRPr>
          </a:p>
          <a:p>
            <a:pPr algn="just"/>
            <a:r>
              <a:rPr lang="ru-RU" sz="2400" b="0" i="0" dirty="0">
                <a:solidFill>
                  <a:srgbClr val="000000"/>
                </a:solidFill>
                <a:effectLst/>
                <a:latin typeface="inherit"/>
              </a:rPr>
              <a:t>Написания скриптов, модулей и программ для научных расчетов</a:t>
            </a:r>
            <a:endParaRPr lang="en-US" sz="2400" b="0" i="0" dirty="0">
              <a:solidFill>
                <a:srgbClr val="000000"/>
              </a:solidFill>
              <a:effectLst/>
              <a:latin typeface="inherit"/>
            </a:endParaRPr>
          </a:p>
        </p:txBody>
      </p:sp>
      <p:pic>
        <p:nvPicPr>
          <p:cNvPr id="19" name="Рисунок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047958" y="983870"/>
            <a:ext cx="4805680" cy="5400000"/>
          </a:xfrm>
          <a:prstGeom prst="rect">
            <a:avLst/>
          </a:prstGeom>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733485" y="484415"/>
            <a:ext cx="10566837" cy="997196"/>
          </a:xfrm>
        </p:spPr>
        <p:txBody>
          <a:bodyPr/>
          <a:lstStyle/>
          <a:p>
            <a:r>
              <a:rPr lang="ru-RU" dirty="0"/>
              <a:t>ТЕМАТИЧЕСКИЙ ПЛАН ДИСЦИПЛИНЫ</a:t>
            </a:r>
            <a:br>
              <a:rPr lang="ru-RU" dirty="0"/>
            </a:b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graphicFrame>
        <p:nvGraphicFramePr>
          <p:cNvPr id="8" name="Таблица 7"/>
          <p:cNvGraphicFramePr>
            <a:graphicFrameLocks noGrp="1"/>
          </p:cNvGraphicFramePr>
          <p:nvPr/>
        </p:nvGraphicFramePr>
        <p:xfrm>
          <a:off x="1387226" y="1130708"/>
          <a:ext cx="10071289" cy="5132439"/>
        </p:xfrm>
        <a:graphic>
          <a:graphicData uri="http://schemas.openxmlformats.org/drawingml/2006/table">
            <a:tbl>
              <a:tblPr>
                <a:tableStyleId>{FABFCF23-3B69-468F-B69F-88F6DE6A72F2}</a:tableStyleId>
              </a:tblPr>
              <a:tblGrid>
                <a:gridCol w="544257"/>
                <a:gridCol w="2158736"/>
                <a:gridCol w="747355"/>
                <a:gridCol w="1305537"/>
                <a:gridCol w="1025780"/>
                <a:gridCol w="839274"/>
                <a:gridCol w="3450350"/>
              </a:tblGrid>
              <a:tr h="542927">
                <a:tc rowSpan="2">
                  <a:txBody>
                    <a:bodyPr/>
                    <a:lstStyle/>
                    <a:p>
                      <a:pPr algn="ctr">
                        <a:spcAft>
                          <a:spcPts val="0"/>
                        </a:spcAft>
                      </a:pPr>
                      <a:r>
                        <a:rPr lang="ru-RU" sz="1600" dirty="0">
                          <a:solidFill>
                            <a:schemeClr val="tx2"/>
                          </a:solidFill>
                          <a:effectLst/>
                          <a:latin typeface="+mn-lt"/>
                        </a:rPr>
                        <a:t>№ п/п</a:t>
                      </a:r>
                      <a:endParaRPr lang="ru-RU" sz="1600" dirty="0">
                        <a:solidFill>
                          <a:schemeClr val="tx2"/>
                        </a:solidFill>
                        <a:effectLst/>
                        <a:latin typeface="+mn-lt"/>
                        <a:ea typeface="Times New Roman" panose="02020603050405020304" pitchFamily="18" charset="0"/>
                      </a:endParaRPr>
                    </a:p>
                  </a:txBody>
                  <a:tcPr marL="68580" marR="68580" marT="0" marB="0" anchor="ctr"/>
                </a:tc>
                <a:tc rowSpan="2">
                  <a:txBody>
                    <a:bodyPr/>
                    <a:lstStyle/>
                    <a:p>
                      <a:pPr algn="ctr">
                        <a:spcAft>
                          <a:spcPts val="0"/>
                        </a:spcAft>
                      </a:pPr>
                      <a:r>
                        <a:rPr lang="ru-RU" sz="1600" dirty="0">
                          <a:solidFill>
                            <a:schemeClr val="tx2"/>
                          </a:solidFill>
                          <a:effectLst/>
                          <a:latin typeface="+mn-lt"/>
                        </a:rPr>
                        <a:t>Наименование модулей/тем </a:t>
                      </a:r>
                      <a:endParaRPr lang="ru-RU" sz="1600" dirty="0">
                        <a:solidFill>
                          <a:schemeClr val="tx2"/>
                        </a:solidFill>
                        <a:effectLst/>
                        <a:latin typeface="+mn-lt"/>
                        <a:ea typeface="Times New Roman" panose="02020603050405020304" pitchFamily="18" charset="0"/>
                      </a:endParaRPr>
                    </a:p>
                  </a:txBody>
                  <a:tcPr marL="68580" marR="68580" marT="0" marB="0" anchor="ctr"/>
                </a:tc>
                <a:tc gridSpan="4">
                  <a:txBody>
                    <a:bodyPr/>
                    <a:lstStyle/>
                    <a:p>
                      <a:pPr algn="ctr">
                        <a:spcAft>
                          <a:spcPts val="0"/>
                        </a:spcAft>
                      </a:pPr>
                      <a:r>
                        <a:rPr lang="ru-RU" sz="1400" dirty="0">
                          <a:solidFill>
                            <a:schemeClr val="tx2"/>
                          </a:solidFill>
                          <a:effectLst/>
                          <a:latin typeface="+mn-lt"/>
                        </a:rPr>
                        <a:t>Распределение времени </a:t>
                      </a:r>
                      <a:endParaRPr lang="ru-RU" sz="1400" dirty="0">
                        <a:solidFill>
                          <a:schemeClr val="tx2"/>
                        </a:solidFill>
                        <a:effectLst/>
                        <a:latin typeface="+mn-lt"/>
                      </a:endParaRPr>
                    </a:p>
                    <a:p>
                      <a:pPr algn="ctr">
                        <a:spcAft>
                          <a:spcPts val="0"/>
                        </a:spcAft>
                      </a:pPr>
                      <a:r>
                        <a:rPr lang="ru-RU" sz="1400" dirty="0">
                          <a:solidFill>
                            <a:schemeClr val="tx2"/>
                          </a:solidFill>
                          <a:effectLst/>
                          <a:latin typeface="+mn-lt"/>
                        </a:rPr>
                        <a:t>(в </a:t>
                      </a:r>
                      <a:r>
                        <a:rPr lang="ru-RU" sz="1400" dirty="0" err="1">
                          <a:solidFill>
                            <a:schemeClr val="tx2"/>
                          </a:solidFill>
                          <a:effectLst/>
                          <a:latin typeface="+mn-lt"/>
                        </a:rPr>
                        <a:t>ак.часах</a:t>
                      </a:r>
                      <a:r>
                        <a:rPr lang="ru-RU" sz="1400" dirty="0">
                          <a:solidFill>
                            <a:schemeClr val="tx2"/>
                          </a:solidFill>
                          <a:effectLst/>
                          <a:latin typeface="+mn-lt"/>
                        </a:rPr>
                        <a:t>)</a:t>
                      </a:r>
                      <a:endParaRPr lang="ru-RU" sz="1400" dirty="0">
                        <a:solidFill>
                          <a:schemeClr val="tx2"/>
                        </a:solidFill>
                        <a:effectLst/>
                        <a:latin typeface="+mn-lt"/>
                        <a:ea typeface="Times New Roman" panose="02020603050405020304" pitchFamily="18" charset="0"/>
                      </a:endParaRPr>
                    </a:p>
                  </a:txBody>
                  <a:tcPr marL="68580" marR="68580" marT="0" marB="0"/>
                </a:tc>
                <a:tc hMerge="1">
                  <a:tcPr/>
                </a:tc>
                <a:tc hMerge="1">
                  <a:tcPr/>
                </a:tc>
                <a:tc hMerge="1">
                  <a:tcPr/>
                </a:tc>
                <a:tc rowSpan="2">
                  <a:txBody>
                    <a:bodyPr/>
                    <a:lstStyle/>
                    <a:p>
                      <a:pPr algn="ctr">
                        <a:spcAft>
                          <a:spcPts val="0"/>
                        </a:spcAft>
                      </a:pPr>
                      <a:r>
                        <a:rPr lang="ru-RU" sz="1600" dirty="0">
                          <a:solidFill>
                            <a:schemeClr val="tx2"/>
                          </a:solidFill>
                          <a:effectLst/>
                          <a:latin typeface="+mn-lt"/>
                        </a:rPr>
                        <a:t>Формы контроля</a:t>
                      </a:r>
                      <a:endParaRPr lang="ru-RU" sz="1600" dirty="0">
                        <a:solidFill>
                          <a:schemeClr val="tx2"/>
                        </a:solidFill>
                        <a:effectLst/>
                        <a:latin typeface="+mn-lt"/>
                        <a:ea typeface="Times New Roman" panose="02020603050405020304" pitchFamily="18" charset="0"/>
                      </a:endParaRPr>
                    </a:p>
                  </a:txBody>
                  <a:tcPr marL="68580" marR="68580" marT="0" marB="0" anchor="ctr"/>
                </a:tc>
              </a:tr>
              <a:tr h="633415">
                <a:tc vMerge="1">
                  <a:tcPr/>
                </a:tc>
                <a:tc vMerge="1">
                  <a:tcPr/>
                </a:tc>
                <a:tc>
                  <a:txBody>
                    <a:bodyPr/>
                    <a:lstStyle/>
                    <a:p>
                      <a:pPr algn="ctr">
                        <a:spcAft>
                          <a:spcPts val="0"/>
                        </a:spcAft>
                      </a:pPr>
                      <a:r>
                        <a:rPr lang="ru-RU" sz="1400" spc="0" dirty="0">
                          <a:solidFill>
                            <a:schemeClr val="tx2"/>
                          </a:solidFill>
                          <a:effectLst/>
                          <a:latin typeface="+mn-lt"/>
                        </a:rPr>
                        <a:t>Лекции</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Семинары</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err="1">
                          <a:solidFill>
                            <a:schemeClr val="tx2"/>
                          </a:solidFill>
                          <a:effectLst/>
                          <a:latin typeface="+mn-lt"/>
                        </a:rPr>
                        <a:t>Самост</a:t>
                      </a:r>
                      <a:r>
                        <a:rPr lang="ru-RU" sz="1400" spc="0" dirty="0">
                          <a:solidFill>
                            <a:schemeClr val="tx2"/>
                          </a:solidFill>
                          <a:effectLst/>
                          <a:latin typeface="+mn-lt"/>
                        </a:rPr>
                        <a:t>. работа</a:t>
                      </a:r>
                      <a:endParaRPr lang="ru-RU" sz="1400" spc="0" dirty="0">
                        <a:solidFill>
                          <a:schemeClr val="tx2"/>
                        </a:solidFill>
                        <a:effectLst/>
                        <a:latin typeface="+mn-lt"/>
                        <a:ea typeface="Times New Roman" panose="02020603050405020304" pitchFamily="18" charset="0"/>
                      </a:endParaRPr>
                    </a:p>
                  </a:txBody>
                  <a:tcPr marL="0" marR="0" marT="0" marB="0" anchor="ctr"/>
                </a:tc>
                <a:tc>
                  <a:txBody>
                    <a:bodyPr/>
                    <a:lstStyle/>
                    <a:p>
                      <a:pPr algn="ctr">
                        <a:spcAft>
                          <a:spcPts val="0"/>
                        </a:spcAft>
                      </a:pPr>
                      <a:r>
                        <a:rPr lang="ru-RU" sz="1400" spc="0" dirty="0">
                          <a:solidFill>
                            <a:schemeClr val="tx2"/>
                          </a:solidFill>
                          <a:effectLst/>
                          <a:latin typeface="+mn-lt"/>
                        </a:rPr>
                        <a:t>Всего часов</a:t>
                      </a:r>
                      <a:endParaRPr lang="ru-RU" sz="1400" spc="0" dirty="0">
                        <a:solidFill>
                          <a:schemeClr val="tx2"/>
                        </a:solidFill>
                        <a:effectLst/>
                        <a:latin typeface="+mn-lt"/>
                        <a:ea typeface="Times New Roman" panose="02020603050405020304" pitchFamily="18" charset="0"/>
                      </a:endParaRPr>
                    </a:p>
                  </a:txBody>
                  <a:tcPr marL="0" marR="0" marT="0" marB="0" anchor="ctr"/>
                </a:tc>
                <a:tc vMerge="1">
                  <a:tcPr/>
                </a:tc>
              </a:tr>
              <a:tr h="1055660">
                <a:tc>
                  <a:txBody>
                    <a:bodyPr/>
                    <a:lstStyle/>
                    <a:p>
                      <a:pPr algn="ctr" defTabSz="266700">
                        <a:spcAft>
                          <a:spcPts val="0"/>
                        </a:spcAft>
                      </a:pPr>
                      <a:r>
                        <a:rPr lang="ru-RU" sz="1600" dirty="0">
                          <a:solidFill>
                            <a:schemeClr val="tx2"/>
                          </a:solidFill>
                          <a:effectLst/>
                          <a:latin typeface="+mn-lt"/>
                        </a:rPr>
                        <a:t>1</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mn-ea"/>
                        </a:rPr>
                        <a:t>Базовый Синтаксис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marL="0" algn="ctr" defTabSz="457200" rtl="0" eaLnBrk="1" latinLnBrk="0" hangingPunct="1">
                        <a:spcAft>
                          <a:spcPts val="0"/>
                        </a:spcAft>
                      </a:pPr>
                      <a:r>
                        <a:rPr lang="ru-RU" sz="1600" kern="1200" dirty="0">
                          <a:solidFill>
                            <a:schemeClr val="tx2"/>
                          </a:solidFill>
                          <a:effectLst/>
                          <a:latin typeface="+mn-lt"/>
                          <a:ea typeface="+mn-ea"/>
                          <a:cs typeface="+mn-cs"/>
                        </a:rPr>
                        <a:t>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12</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a:t>
                      </a:r>
                      <a:r>
                        <a:rPr lang="ru-RU" sz="1600" baseline="0" dirty="0">
                          <a:solidFill>
                            <a:schemeClr val="tx2"/>
                          </a:solidFill>
                          <a:effectLst/>
                          <a:latin typeface="+mn-lt"/>
                          <a:ea typeface="+mn-ea"/>
                        </a:rPr>
                        <a:t> 1-3</a:t>
                      </a:r>
                      <a:endParaRPr lang="ru-RU" sz="1600" baseline="0" dirty="0">
                        <a:solidFill>
                          <a:schemeClr val="tx2"/>
                        </a:solidFill>
                        <a:effectLst/>
                        <a:latin typeface="+mn-lt"/>
                        <a:ea typeface="+mn-ea"/>
                      </a:endParaRPr>
                    </a:p>
                  </a:txBody>
                  <a:tcPr marL="68580" marR="68580" marT="0" marB="0" anchor="ctr"/>
                </a:tc>
              </a:tr>
              <a:tr h="1707566">
                <a:tc>
                  <a:txBody>
                    <a:bodyPr/>
                    <a:lstStyle/>
                    <a:p>
                      <a:pPr algn="ctr">
                        <a:spcAft>
                          <a:spcPts val="0"/>
                        </a:spcAft>
                      </a:pPr>
                      <a:r>
                        <a:rPr lang="ru-RU" sz="1600" dirty="0">
                          <a:solidFill>
                            <a:schemeClr val="tx2"/>
                          </a:solidFill>
                          <a:effectLst/>
                          <a:latin typeface="+mn-lt"/>
                        </a:rPr>
                        <a:t>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spcAft>
                          <a:spcPts val="0"/>
                        </a:spcAft>
                      </a:pPr>
                      <a:r>
                        <a:rPr lang="ru-RU" sz="1600" dirty="0">
                          <a:solidFill>
                            <a:schemeClr val="tx2"/>
                          </a:solidFill>
                          <a:effectLst/>
                          <a:latin typeface="+mn-lt"/>
                          <a:ea typeface="Times New Roman" panose="02020603050405020304" pitchFamily="18" charset="0"/>
                        </a:rPr>
                        <a:t>Углубленное изучение языка</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4</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dirty="0">
                          <a:solidFill>
                            <a:schemeClr val="tx2"/>
                          </a:solidFill>
                          <a:effectLst/>
                          <a:latin typeface="+mn-lt"/>
                        </a:rPr>
                        <a:t>12</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54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70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mn-ea"/>
                        </a:rPr>
                        <a:t>Домашняя работа 4-</a:t>
                      </a:r>
                      <a:r>
                        <a:rPr lang="en-US" sz="1600" dirty="0">
                          <a:solidFill>
                            <a:schemeClr val="tx2"/>
                          </a:solidFill>
                          <a:effectLst/>
                          <a:latin typeface="+mn-lt"/>
                          <a:ea typeface="+mn-ea"/>
                        </a:rPr>
                        <a:t>6</a:t>
                      </a:r>
                      <a:endParaRPr lang="ru-RU" sz="1600" baseline="0" dirty="0">
                        <a:solidFill>
                          <a:schemeClr val="tx2"/>
                        </a:solidFill>
                        <a:effectLst/>
                        <a:latin typeface="+mn-lt"/>
                        <a:ea typeface="+mn-ea"/>
                      </a:endParaRPr>
                    </a:p>
                  </a:txBody>
                  <a:tcPr marL="68580" marR="68580" marT="0" marB="0" anchor="ctr"/>
                </a:tc>
              </a:tr>
              <a:tr h="876164">
                <a:tc>
                  <a:txBody>
                    <a:bodyPr/>
                    <a:lstStyle/>
                    <a:p>
                      <a:pPr marL="0" algn="ctr" defTabSz="457200" rtl="0" eaLnBrk="1" latinLnBrk="0" hangingPunct="1">
                        <a:spcAft>
                          <a:spcPts val="0"/>
                        </a:spcAft>
                      </a:pPr>
                      <a:r>
                        <a:rPr lang="en-US" sz="1600" kern="1200" dirty="0">
                          <a:solidFill>
                            <a:schemeClr val="tx2"/>
                          </a:solidFill>
                          <a:effectLst/>
                          <a:latin typeface="+mn-lt"/>
                          <a:ea typeface="+mn-ea"/>
                          <a:cs typeface="+mn-cs"/>
                        </a:rPr>
                        <a:t>3</a:t>
                      </a:r>
                      <a:endParaRPr lang="ru-RU" sz="1600" kern="1200" dirty="0">
                        <a:solidFill>
                          <a:schemeClr val="tx2"/>
                        </a:solidFill>
                        <a:effectLst/>
                        <a:latin typeface="+mn-lt"/>
                        <a:ea typeface="+mn-ea"/>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600" kern="1200" dirty="0">
                          <a:solidFill>
                            <a:schemeClr val="tx2"/>
                          </a:solidFill>
                          <a:effectLst/>
                          <a:latin typeface="+mn-lt"/>
                          <a:ea typeface="+mn-ea"/>
                          <a:cs typeface="+mn-cs"/>
                        </a:rPr>
                        <a:t>Часы</a:t>
                      </a:r>
                      <a:r>
                        <a:rPr lang="ru-RU" sz="1600" kern="1200" baseline="0" dirty="0">
                          <a:solidFill>
                            <a:schemeClr val="tx2"/>
                          </a:solidFill>
                          <a:effectLst/>
                          <a:latin typeface="+mn-lt"/>
                          <a:ea typeface="+mn-ea"/>
                          <a:cs typeface="+mn-cs"/>
                        </a:rPr>
                        <a:t> на контроль (</a:t>
                      </a:r>
                      <a:r>
                        <a:rPr lang="ru-RU" sz="1600" dirty="0">
                          <a:solidFill>
                            <a:schemeClr val="tx2"/>
                          </a:solidFill>
                          <a:effectLst/>
                          <a:latin typeface="+mn-lt"/>
                          <a:ea typeface="Times New Roman" panose="02020603050405020304" pitchFamily="18" charset="0"/>
                        </a:rPr>
                        <a:t>Итоговый контроль</a:t>
                      </a:r>
                      <a:r>
                        <a:rPr lang="ru-RU" sz="1600" kern="1200" baseline="0" dirty="0">
                          <a:solidFill>
                            <a:schemeClr val="tx2"/>
                          </a:solidFill>
                          <a:effectLst/>
                          <a:latin typeface="+mn-lt"/>
                          <a:ea typeface="+mn-ea"/>
                          <a:cs typeface="+mn-cs"/>
                        </a:rPr>
                        <a:t>)</a:t>
                      </a:r>
                      <a:endParaRPr lang="ru-RU" sz="1600" kern="1200" dirty="0">
                        <a:solidFill>
                          <a:schemeClr val="tx2"/>
                        </a:solidFill>
                        <a:effectLst/>
                        <a:latin typeface="+mn-lt"/>
                        <a:ea typeface="+mn-ea"/>
                        <a:cs typeface="+mn-cs"/>
                      </a:endParaRPr>
                    </a:p>
                  </a:txBody>
                  <a:tcPr marL="68580" marR="68580" marT="0" marB="0"/>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4</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kern="1200" dirty="0">
                          <a:solidFill>
                            <a:schemeClr val="tx2"/>
                          </a:solidFill>
                          <a:effectLst/>
                          <a:latin typeface="+mn-lt"/>
                          <a:ea typeface="+mn-ea"/>
                          <a:cs typeface="+mn-cs"/>
                        </a:rPr>
                        <a:t>140</a:t>
                      </a:r>
                      <a:endParaRPr lang="ru-RU" sz="1600"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dirty="0">
                          <a:solidFill>
                            <a:schemeClr val="tx2"/>
                          </a:solidFill>
                          <a:effectLst/>
                          <a:latin typeface="+mn-lt"/>
                          <a:ea typeface="Times New Roman" panose="02020603050405020304" pitchFamily="18" charset="0"/>
                        </a:rPr>
                        <a:t>Собеседование (Защита ДЗ)</a:t>
                      </a:r>
                      <a:endParaRPr lang="ru-RU" sz="1600" dirty="0">
                        <a:solidFill>
                          <a:schemeClr val="tx2"/>
                        </a:solidFill>
                        <a:effectLst/>
                        <a:latin typeface="+mn-lt"/>
                        <a:ea typeface="Times New Roman" panose="02020603050405020304" pitchFamily="18" charset="0"/>
                      </a:endParaRPr>
                    </a:p>
                  </a:txBody>
                  <a:tcPr marL="68580" marR="68580" marT="0" marB="0" anchor="ctr"/>
                </a:tc>
              </a:tr>
              <a:tr h="316707">
                <a:tc>
                  <a:txBody>
                    <a:bodyPr/>
                    <a:lstStyle/>
                    <a:p>
                      <a:pPr algn="ctr">
                        <a:spcAft>
                          <a:spcPts val="0"/>
                        </a:spcAft>
                      </a:pPr>
                      <a:r>
                        <a:rPr lang="ru-RU" sz="1600" dirty="0">
                          <a:solidFill>
                            <a:schemeClr val="tx2"/>
                          </a:solidFill>
                          <a:effectLst/>
                          <a:latin typeface="+mn-lt"/>
                        </a:rPr>
                        <a:t> </a:t>
                      </a:r>
                      <a:endParaRPr lang="ru-RU" sz="1600" dirty="0">
                        <a:solidFill>
                          <a:schemeClr val="tx2"/>
                        </a:solidFill>
                        <a:effectLst/>
                        <a:latin typeface="+mn-lt"/>
                        <a:ea typeface="Times New Roman" panose="02020603050405020304" pitchFamily="18" charset="0"/>
                      </a:endParaRPr>
                    </a:p>
                  </a:txBody>
                  <a:tcPr marL="68580" marR="68580" marT="0" marB="0" anchor="ctr"/>
                </a:tc>
                <a:tc>
                  <a:txBody>
                    <a:bodyPr/>
                    <a:lstStyle/>
                    <a:p>
                      <a:pPr algn="r">
                        <a:spcAft>
                          <a:spcPts val="0"/>
                        </a:spcAft>
                      </a:pPr>
                      <a:r>
                        <a:rPr lang="ru-RU" sz="1600" b="1" dirty="0">
                          <a:solidFill>
                            <a:schemeClr val="tx2"/>
                          </a:solidFill>
                          <a:effectLst/>
                          <a:latin typeface="+mn-lt"/>
                        </a:rPr>
                        <a:t>ИТОГО</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dirty="0">
                          <a:solidFill>
                            <a:schemeClr val="tx2"/>
                          </a:solidFill>
                          <a:effectLst/>
                          <a:latin typeface="+mn-lt"/>
                        </a:rPr>
                        <a:t>8</a:t>
                      </a: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r>
                        <a:rPr lang="ru-RU" sz="1600" b="1" kern="1200" dirty="0">
                          <a:solidFill>
                            <a:schemeClr val="tx2"/>
                          </a:solidFill>
                          <a:effectLst/>
                          <a:latin typeface="+mn-lt"/>
                          <a:ea typeface="+mn-ea"/>
                          <a:cs typeface="+mn-cs"/>
                        </a:rPr>
                        <a:t>28</a:t>
                      </a:r>
                      <a:endParaRPr lang="ru-RU" sz="1600" b="1" kern="1200" dirty="0">
                        <a:solidFill>
                          <a:schemeClr val="tx2"/>
                        </a:solidFill>
                        <a:effectLst/>
                        <a:latin typeface="+mn-lt"/>
                        <a:ea typeface="+mn-ea"/>
                        <a:cs typeface="+mn-cs"/>
                      </a:endParaRPr>
                    </a:p>
                  </a:txBody>
                  <a:tcPr marL="68580" marR="68580" marT="0" marB="0" anchor="ctr"/>
                </a:tc>
                <a:tc>
                  <a:txBody>
                    <a:bodyPr/>
                    <a:lstStyle/>
                    <a:p>
                      <a:pPr algn="ctr">
                        <a:spcAft>
                          <a:spcPts val="0"/>
                        </a:spcAft>
                      </a:pPr>
                      <a:r>
                        <a:rPr lang="ru-RU" sz="1600" b="1" dirty="0">
                          <a:solidFill>
                            <a:schemeClr val="tx2"/>
                          </a:solidFill>
                          <a:effectLst/>
                          <a:latin typeface="+mn-lt"/>
                        </a:rPr>
                        <a:t>64</a:t>
                      </a:r>
                      <a:endParaRPr lang="ru-RU" sz="1600" b="1" dirty="0">
                        <a:solidFill>
                          <a:schemeClr val="tx2"/>
                        </a:solidFill>
                        <a:effectLst/>
                        <a:latin typeface="+mn-lt"/>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c>
                  <a:txBody>
                    <a:bodyPr/>
                    <a:lstStyle/>
                    <a:p>
                      <a:pPr algn="ctr">
                        <a:spcAft>
                          <a:spcPts val="0"/>
                        </a:spcAft>
                      </a:pPr>
                      <a:endParaRPr lang="ru-RU" sz="1600" b="1" dirty="0">
                        <a:solidFill>
                          <a:schemeClr val="tx2"/>
                        </a:solidFill>
                        <a:effectLst/>
                        <a:latin typeface="+mn-lt"/>
                        <a:ea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6001" y="474130"/>
            <a:ext cx="10566837" cy="997196"/>
          </a:xfrm>
        </p:spPr>
        <p:txBody>
          <a:bodyPr/>
          <a:lstStyle/>
          <a:p>
            <a:r>
              <a:rPr lang="ru-RU" dirty="0"/>
              <a:t>ПРИНЦИП ФОРМИРОВАНИЯ ИТОГОВОЙ ОЦЕНКИ</a:t>
            </a:r>
            <a:br>
              <a:rPr lang="ru-RU" dirty="0"/>
            </a:br>
            <a:endParaRPr lang="ru-RU" dirty="0"/>
          </a:p>
        </p:txBody>
      </p:sp>
      <p:graphicFrame>
        <p:nvGraphicFramePr>
          <p:cNvPr id="3" name="Таблица 2"/>
          <p:cNvGraphicFramePr>
            <a:graphicFrameLocks noGrp="1"/>
          </p:cNvGraphicFramePr>
          <p:nvPr/>
        </p:nvGraphicFramePr>
        <p:xfrm>
          <a:off x="2477286" y="1471326"/>
          <a:ext cx="7237428" cy="1112520"/>
        </p:xfrm>
        <a:graphic>
          <a:graphicData uri="http://schemas.openxmlformats.org/drawingml/2006/table">
            <a:tbl>
              <a:tblPr firstRow="1" bandRow="1">
                <a:tableStyleId>{5A111915-BE36-4E01-A7E5-04B1672EAD32}</a:tableStyleId>
              </a:tblPr>
              <a:tblGrid>
                <a:gridCol w="3618714"/>
                <a:gridCol w="3618714"/>
              </a:tblGrid>
              <a:tr h="370840">
                <a:tc>
                  <a:txBody>
                    <a:bodyPr/>
                    <a:lstStyle/>
                    <a:p>
                      <a:pPr algn="ctr"/>
                      <a:r>
                        <a:rPr lang="ru-RU" dirty="0"/>
                        <a:t>Количество</a:t>
                      </a:r>
                      <a:r>
                        <a:rPr lang="ru-RU" baseline="0" dirty="0"/>
                        <a:t> набранных баллов</a:t>
                      </a:r>
                      <a:endParaRPr lang="ru-RU" dirty="0"/>
                    </a:p>
                  </a:txBody>
                  <a:tcPr/>
                </a:tc>
                <a:tc>
                  <a:txBody>
                    <a:bodyPr/>
                    <a:lstStyle/>
                    <a:p>
                      <a:pPr algn="ctr"/>
                      <a:r>
                        <a:rPr lang="ru-RU" dirty="0"/>
                        <a:t>Оценка</a:t>
                      </a:r>
                      <a:endParaRPr lang="ru-RU" dirty="0"/>
                    </a:p>
                  </a:txBody>
                  <a:tcPr/>
                </a:tc>
              </a:tr>
              <a:tr h="370840">
                <a:tc>
                  <a:txBody>
                    <a:bodyPr/>
                    <a:lstStyle/>
                    <a:p>
                      <a:pPr algn="ctr"/>
                      <a:r>
                        <a:rPr lang="en-US" dirty="0">
                          <a:solidFill>
                            <a:schemeClr val="tx2"/>
                          </a:solidFill>
                        </a:rPr>
                        <a:t>61</a:t>
                      </a:r>
                      <a:r>
                        <a:rPr lang="ru-RU" dirty="0">
                          <a:solidFill>
                            <a:schemeClr val="tx2"/>
                          </a:solidFill>
                        </a:rPr>
                        <a:t>-100</a:t>
                      </a:r>
                      <a:endParaRPr lang="ru-RU" dirty="0">
                        <a:solidFill>
                          <a:schemeClr val="tx2"/>
                        </a:solidFill>
                      </a:endParaRPr>
                    </a:p>
                  </a:txBody>
                  <a:tcPr/>
                </a:tc>
                <a:tc>
                  <a:txBody>
                    <a:bodyPr/>
                    <a:lstStyle/>
                    <a:p>
                      <a:pPr algn="ctr"/>
                      <a:r>
                        <a:rPr lang="ru-RU" dirty="0">
                          <a:solidFill>
                            <a:schemeClr val="tx2"/>
                          </a:solidFill>
                        </a:rPr>
                        <a:t>Зачет</a:t>
                      </a:r>
                      <a:endParaRPr lang="ru-RU" dirty="0">
                        <a:solidFill>
                          <a:schemeClr val="tx2"/>
                        </a:solidFill>
                      </a:endParaRPr>
                    </a:p>
                  </a:txBody>
                  <a:tcPr/>
                </a:tc>
              </a:tr>
              <a:tr h="370840">
                <a:tc>
                  <a:txBody>
                    <a:bodyPr/>
                    <a:lstStyle/>
                    <a:p>
                      <a:pPr algn="ctr"/>
                      <a:r>
                        <a:rPr lang="ru-RU" dirty="0">
                          <a:solidFill>
                            <a:schemeClr val="tx2"/>
                          </a:solidFill>
                        </a:rPr>
                        <a:t>0-</a:t>
                      </a:r>
                      <a:r>
                        <a:rPr lang="en-US">
                          <a:solidFill>
                            <a:schemeClr val="tx2"/>
                          </a:solidFill>
                        </a:rPr>
                        <a:t>60</a:t>
                      </a:r>
                      <a:endParaRPr lang="ru-RU" dirty="0">
                        <a:solidFill>
                          <a:schemeClr val="tx2"/>
                        </a:solidFill>
                      </a:endParaRPr>
                    </a:p>
                  </a:txBody>
                  <a:tcPr/>
                </a:tc>
                <a:tc>
                  <a:txBody>
                    <a:bodyPr/>
                    <a:lstStyle/>
                    <a:p>
                      <a:pPr algn="ctr"/>
                      <a:r>
                        <a:rPr lang="ru-RU" dirty="0">
                          <a:solidFill>
                            <a:schemeClr val="tx2"/>
                          </a:solidFill>
                        </a:rPr>
                        <a:t>Незачет</a:t>
                      </a:r>
                      <a:endParaRPr lang="ru-RU" dirty="0">
                        <a:solidFill>
                          <a:schemeClr val="tx2"/>
                        </a:solidFill>
                      </a:endParaRPr>
                    </a:p>
                  </a:txBody>
                  <a:tcPr/>
                </a:tc>
              </a:tr>
            </a:tbl>
          </a:graphicData>
        </a:graphic>
      </p:graphicFrame>
      <p:graphicFrame>
        <p:nvGraphicFramePr>
          <p:cNvPr id="4" name="Таблица 3"/>
          <p:cNvGraphicFramePr>
            <a:graphicFrameLocks noGrp="1"/>
          </p:cNvGraphicFramePr>
          <p:nvPr/>
        </p:nvGraphicFramePr>
        <p:xfrm>
          <a:off x="2477286" y="2902747"/>
          <a:ext cx="7272808" cy="3235960"/>
        </p:xfrm>
        <a:graphic>
          <a:graphicData uri="http://schemas.openxmlformats.org/drawingml/2006/table">
            <a:tbl>
              <a:tblPr firstRow="1" bandRow="1">
                <a:tableStyleId>{5A111915-BE36-4E01-A7E5-04B1672EAD32}</a:tableStyleId>
              </a:tblPr>
              <a:tblGrid>
                <a:gridCol w="3600400"/>
                <a:gridCol w="3672408"/>
              </a:tblGrid>
              <a:tr h="640080">
                <a:tc>
                  <a:txBody>
                    <a:bodyPr/>
                    <a:lstStyle/>
                    <a:p>
                      <a:pPr algn="ctr"/>
                      <a:r>
                        <a:rPr lang="ru-RU" sz="1800" dirty="0"/>
                        <a:t>Критерий</a:t>
                      </a:r>
                      <a:endParaRPr lang="ru-RU" sz="1800" dirty="0"/>
                    </a:p>
                  </a:txBody>
                  <a:tcPr/>
                </a:tc>
                <a:tc>
                  <a:txBody>
                    <a:bodyPr/>
                    <a:lstStyle/>
                    <a:p>
                      <a:pPr algn="ctr"/>
                      <a:r>
                        <a:rPr lang="ru-RU" sz="1800" dirty="0"/>
                        <a:t>Максимальное количество баллов</a:t>
                      </a:r>
                      <a:endParaRPr lang="ru-RU" sz="1800" dirty="0"/>
                    </a:p>
                  </a:txBody>
                  <a:tcPr/>
                </a:tc>
              </a:tr>
              <a:tr h="370840">
                <a:tc>
                  <a:txBody>
                    <a:bodyPr/>
                    <a:lstStyle/>
                    <a:p>
                      <a:pPr algn="l"/>
                      <a:r>
                        <a:rPr lang="ru-RU" sz="1800" dirty="0">
                          <a:solidFill>
                            <a:schemeClr val="tx2"/>
                          </a:solidFill>
                        </a:rPr>
                        <a:t>1. Домашнее задание</a:t>
                      </a:r>
                      <a:r>
                        <a:rPr lang="ru-RU" sz="1800" baseline="0" dirty="0">
                          <a:solidFill>
                            <a:schemeClr val="tx2"/>
                          </a:solidFill>
                        </a:rPr>
                        <a:t> №1</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tc>
              </a:tr>
              <a:tr h="370840">
                <a:tc>
                  <a:txBody>
                    <a:bodyPr/>
                    <a:lstStyle/>
                    <a:p>
                      <a:pPr algn="l"/>
                      <a:r>
                        <a:rPr lang="ru-RU" sz="1800" dirty="0">
                          <a:solidFill>
                            <a:schemeClr val="tx2"/>
                          </a:solidFill>
                        </a:rPr>
                        <a:t>2. Домашнее задание №2</a:t>
                      </a:r>
                      <a:endParaRPr lang="ru-RU" sz="1800" dirty="0">
                        <a:solidFill>
                          <a:schemeClr val="tx2"/>
                        </a:solidFill>
                      </a:endParaRPr>
                    </a:p>
                  </a:txBody>
                  <a:tcPr/>
                </a:tc>
                <a:tc>
                  <a:txBody>
                    <a:bodyPr/>
                    <a:lstStyle/>
                    <a:p>
                      <a:pPr algn="ctr"/>
                      <a:r>
                        <a:rPr lang="en-US" sz="1800" dirty="0">
                          <a:solidFill>
                            <a:schemeClr val="tx2"/>
                          </a:solidFill>
                        </a:rPr>
                        <a:t>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3. Домашнее задание №</a:t>
                      </a:r>
                      <a:r>
                        <a:rPr lang="en-US" sz="1800" dirty="0">
                          <a:solidFill>
                            <a:schemeClr val="tx2"/>
                          </a:solidFill>
                        </a:rPr>
                        <a:t>3</a:t>
                      </a:r>
                      <a:endParaRPr lang="ru-RU" sz="1800" dirty="0">
                        <a:solidFill>
                          <a:schemeClr val="tx2"/>
                        </a:solidFill>
                      </a:endParaRPr>
                    </a:p>
                  </a:txBody>
                  <a:tcPr/>
                </a:tc>
                <a:tc>
                  <a:txBody>
                    <a:bodyPr/>
                    <a:lstStyle/>
                    <a:p>
                      <a:pPr algn="ctr"/>
                      <a:r>
                        <a:rPr lang="ru-RU" sz="1800" dirty="0">
                          <a:solidFill>
                            <a:schemeClr val="tx2"/>
                          </a:solidFill>
                        </a:rPr>
                        <a:t>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4. Домашнее задание №</a:t>
                      </a:r>
                      <a:r>
                        <a:rPr lang="en-US" sz="1800" dirty="0">
                          <a:solidFill>
                            <a:schemeClr val="tx2"/>
                          </a:solidFill>
                        </a:rPr>
                        <a:t>4</a:t>
                      </a:r>
                      <a:endParaRPr lang="ru-RU" sz="1800" dirty="0">
                        <a:solidFill>
                          <a:schemeClr val="tx2"/>
                        </a:solidFill>
                      </a:endParaRPr>
                    </a:p>
                  </a:txBody>
                  <a:tcPr/>
                </a:tc>
                <a:tc>
                  <a:txBody>
                    <a:bodyPr/>
                    <a:lstStyle/>
                    <a:p>
                      <a:pPr algn="ctr"/>
                      <a:r>
                        <a:rPr lang="ru-RU" sz="1800" dirty="0">
                          <a:solidFill>
                            <a:schemeClr val="tx2"/>
                          </a:solidFill>
                        </a:rPr>
                        <a:t>10</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5. Домашнее задание №</a:t>
                      </a:r>
                      <a:r>
                        <a:rPr lang="en-US" sz="1800" dirty="0">
                          <a:solidFill>
                            <a:schemeClr val="tx2"/>
                          </a:solidFill>
                        </a:rPr>
                        <a:t>5</a:t>
                      </a:r>
                      <a:endParaRPr lang="ru-RU" sz="1800" dirty="0">
                        <a:solidFill>
                          <a:schemeClr val="tx2"/>
                        </a:solidFill>
                      </a:endParaRPr>
                    </a:p>
                  </a:txBody>
                  <a:tcPr/>
                </a:tc>
                <a:tc>
                  <a:txBody>
                    <a:bodyPr/>
                    <a:lstStyle/>
                    <a:p>
                      <a:pPr algn="ctr"/>
                      <a:r>
                        <a:rPr lang="ru-RU" sz="1800" dirty="0">
                          <a:solidFill>
                            <a:schemeClr val="tx2"/>
                          </a:solidFill>
                        </a:rPr>
                        <a:t>15</a:t>
                      </a:r>
                      <a:endParaRPr lang="ru-RU" sz="1800" dirty="0">
                        <a:solidFill>
                          <a:schemeClr val="tx2"/>
                        </a:solidFill>
                      </a:endParaRPr>
                    </a:p>
                  </a:txBody>
                  <a:tcPr anchor="ct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ru-RU" sz="1800" dirty="0">
                          <a:solidFill>
                            <a:schemeClr val="tx2"/>
                          </a:solidFill>
                        </a:rPr>
                        <a:t>6. Домашнее задание №</a:t>
                      </a:r>
                      <a:r>
                        <a:rPr lang="en-US" sz="1800" dirty="0">
                          <a:solidFill>
                            <a:schemeClr val="tx2"/>
                          </a:solidFill>
                        </a:rPr>
                        <a:t>6</a:t>
                      </a:r>
                      <a:endParaRPr lang="ru-RU" sz="1800" dirty="0">
                        <a:solidFill>
                          <a:schemeClr val="tx2"/>
                        </a:solidFill>
                      </a:endParaRPr>
                    </a:p>
                  </a:txBody>
                  <a:tcPr/>
                </a:tc>
                <a:tc>
                  <a:txBody>
                    <a:bodyPr/>
                    <a:lstStyle/>
                    <a:p>
                      <a:pPr algn="ctr"/>
                      <a:r>
                        <a:rPr lang="en-US" sz="1800" dirty="0">
                          <a:solidFill>
                            <a:schemeClr val="tx2"/>
                          </a:solidFill>
                        </a:rPr>
                        <a:t>2</a:t>
                      </a:r>
                      <a:r>
                        <a:rPr lang="ru-RU" sz="1800" dirty="0">
                          <a:solidFill>
                            <a:schemeClr val="tx2"/>
                          </a:solidFill>
                        </a:rPr>
                        <a:t>0</a:t>
                      </a:r>
                      <a:endParaRPr lang="ru-RU" sz="1800" dirty="0">
                        <a:solidFill>
                          <a:schemeClr val="tx2"/>
                        </a:solidFill>
                      </a:endParaRPr>
                    </a:p>
                  </a:txBody>
                  <a:tcPr anchor="ctr"/>
                </a:tc>
              </a:tr>
              <a:tr h="370840">
                <a:tc>
                  <a:txBody>
                    <a:bodyPr/>
                    <a:lstStyle/>
                    <a:p>
                      <a:pPr algn="l"/>
                      <a:r>
                        <a:rPr lang="ru-RU" sz="1800" dirty="0">
                          <a:solidFill>
                            <a:schemeClr val="tx2"/>
                          </a:solidFill>
                        </a:rPr>
                        <a:t>7.</a:t>
                      </a:r>
                      <a:r>
                        <a:rPr lang="ru-RU" sz="1800" baseline="0" dirty="0">
                          <a:solidFill>
                            <a:schemeClr val="tx2"/>
                          </a:solidFill>
                        </a:rPr>
                        <a:t> Зачет (Собеседование)</a:t>
                      </a:r>
                      <a:endParaRPr lang="ru-RU" sz="1800" dirty="0">
                        <a:solidFill>
                          <a:schemeClr val="tx2"/>
                        </a:solidFill>
                      </a:endParaRPr>
                    </a:p>
                  </a:txBody>
                  <a:tcPr/>
                </a:tc>
                <a:tc>
                  <a:txBody>
                    <a:bodyPr/>
                    <a:lstStyle/>
                    <a:p>
                      <a:pPr algn="ctr"/>
                      <a:r>
                        <a:rPr lang="ru-RU" sz="1800" dirty="0">
                          <a:solidFill>
                            <a:schemeClr val="tx2"/>
                          </a:solidFill>
                        </a:rPr>
                        <a:t>40</a:t>
                      </a:r>
                      <a:endParaRPr lang="ru-RU" sz="1800" dirty="0">
                        <a:solidFill>
                          <a:schemeClr val="tx2"/>
                        </a:solidFill>
                      </a:endParaRPr>
                    </a:p>
                  </a:txBody>
                  <a:tcPr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733485" y="484415"/>
            <a:ext cx="10566837" cy="498598"/>
          </a:xfrm>
        </p:spPr>
        <p:txBody>
          <a:bodyPr/>
          <a:lstStyle/>
          <a:p>
            <a:r>
              <a:rPr lang="ru-RU" dirty="0"/>
              <a:t>ВЗАИМОДЕЙСТВИЕ В РАМКАХ КУРСА</a:t>
            </a:r>
            <a:endParaRPr lang="ru-RU" dirty="0"/>
          </a:p>
        </p:txBody>
      </p:sp>
      <p:sp>
        <p:nvSpPr>
          <p:cNvPr id="4" name="TextBox 3"/>
          <p:cNvSpPr txBox="1"/>
          <p:nvPr/>
        </p:nvSpPr>
        <p:spPr>
          <a:xfrm>
            <a:off x="10751893" y="6409366"/>
            <a:ext cx="868101" cy="246221"/>
          </a:xfrm>
          <a:prstGeom prst="rect">
            <a:avLst/>
          </a:prstGeom>
          <a:noFill/>
        </p:spPr>
        <p:txBody>
          <a:bodyPr wrap="square" rIns="0" rtlCol="0" anchor="b">
            <a:spAutoFit/>
          </a:bodyPr>
          <a:lstStyle/>
          <a:p>
            <a:pPr algn="r"/>
            <a:r>
              <a:rPr lang="en-US" sz="1000" dirty="0">
                <a:solidFill>
                  <a:srgbClr val="242425"/>
                </a:solidFill>
                <a:latin typeface="Croc" panose="020B0502020203020203" pitchFamily="34" charset="0"/>
              </a:rPr>
              <a:t>N</a:t>
            </a:r>
            <a:endParaRPr lang="ru-RU" sz="1000" dirty="0">
              <a:solidFill>
                <a:srgbClr val="242425"/>
              </a:solidFill>
              <a:latin typeface="Croc" panose="020B0502020203020203" pitchFamily="34" charset="0"/>
            </a:endParaRPr>
          </a:p>
        </p:txBody>
      </p:sp>
      <p:sp>
        <p:nvSpPr>
          <p:cNvPr id="7" name="TextBox 6"/>
          <p:cNvSpPr txBox="1"/>
          <p:nvPr/>
        </p:nvSpPr>
        <p:spPr>
          <a:xfrm>
            <a:off x="619912" y="1257476"/>
            <a:ext cx="9753119" cy="3753485"/>
          </a:xfrm>
          <a:prstGeom prst="rect">
            <a:avLst/>
          </a:prstGeom>
          <a:noFill/>
        </p:spPr>
        <p:txBody>
          <a:bodyPr wrap="square">
            <a:spAutoFit/>
          </a:bodyPr>
          <a:lstStyle/>
          <a:p>
            <a:r>
              <a:rPr lang="ru-RU" sz="2800" b="1" dirty="0"/>
              <a:t>Курс в </a:t>
            </a:r>
            <a:r>
              <a:rPr lang="en-US" sz="2800" b="1" dirty="0"/>
              <a:t> GIT</a:t>
            </a:r>
            <a:r>
              <a:rPr lang="ru-RU" sz="2800" b="1" dirty="0"/>
              <a:t> </a:t>
            </a:r>
            <a:r>
              <a:rPr lang="en-US" sz="2800" b="1" dirty="0">
                <a:hlinkClick r:id="rId1"/>
              </a:rPr>
              <a:t>https://github.com/HerrEnot/MISIS_2023/</a:t>
            </a:r>
            <a:endParaRPr lang="ru-RU" sz="2800" b="1" dirty="0"/>
          </a:p>
          <a:p>
            <a:endParaRPr lang="en-US" b="1" dirty="0">
              <a:solidFill>
                <a:srgbClr val="442C41"/>
              </a:solidFill>
            </a:endParaRPr>
          </a:p>
          <a:p>
            <a:r>
              <a:rPr lang="ru-RU" sz="2800" b="1" dirty="0">
                <a:solidFill>
                  <a:srgbClr val="442C41"/>
                </a:solidFill>
              </a:rPr>
              <a:t>Курс Дополнительный  </a:t>
            </a:r>
            <a:r>
              <a:rPr lang="en-US" sz="2800" b="1" dirty="0">
                <a:solidFill>
                  <a:srgbClr val="475DEC"/>
                </a:solidFill>
                <a:hlinkClick r:id="rId2"/>
              </a:rPr>
              <a:t>https://stepik.org/course/3356/syllabus</a:t>
            </a:r>
            <a:endParaRPr lang="ru-RU" sz="2800" b="1" dirty="0">
              <a:solidFill>
                <a:srgbClr val="475DEC"/>
              </a:solidFill>
            </a:endParaRPr>
          </a:p>
          <a:p>
            <a:endParaRPr lang="en-US" sz="2000" b="1" dirty="0"/>
          </a:p>
          <a:p>
            <a:r>
              <a:rPr lang="ru-RU" sz="3200" b="1" dirty="0"/>
              <a:t>Контакты:</a:t>
            </a:r>
            <a:endParaRPr lang="ru-RU" sz="2800" b="1" i="0" dirty="0">
              <a:effectLst/>
            </a:endParaRPr>
          </a:p>
          <a:p>
            <a:r>
              <a:rPr lang="ru-RU" sz="2800" b="1" dirty="0"/>
              <a:t>Воробьев Даниил</a:t>
            </a:r>
            <a:endParaRPr lang="en-US" sz="2800" b="1" i="0" dirty="0">
              <a:effectLst/>
            </a:endParaRPr>
          </a:p>
          <a:p>
            <a:r>
              <a:rPr lang="en-US" sz="2800" b="1" i="0" dirty="0">
                <a:effectLst/>
                <a:hlinkClick r:id="rId3"/>
              </a:rPr>
              <a:t>vorobyevdaniel@gmail.com</a:t>
            </a:r>
            <a:endParaRPr lang="ru-RU" sz="2800" b="1" i="0" dirty="0">
              <a:effectLst/>
            </a:endParaRPr>
          </a:p>
          <a:p>
            <a:r>
              <a:rPr lang="en-US" sz="2800" b="1" dirty="0"/>
              <a:t>@DanielVorobyev</a:t>
            </a:r>
            <a:endParaRPr lang="ru-RU" sz="2800" b="1"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969" y="6291563"/>
            <a:ext cx="1231941" cy="481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425"/>
        </a:solidFill>
        <a:effectLst/>
      </p:bgPr>
    </p:bg>
    <p:spTree>
      <p:nvGrpSpPr>
        <p:cNvPr id="1" name=""/>
        <p:cNvGrpSpPr/>
        <p:nvPr/>
      </p:nvGrpSpPr>
      <p:grpSpPr>
        <a:xfrm>
          <a:off x="0" y="0"/>
          <a:ext cx="0" cy="0"/>
          <a:chOff x="0" y="0"/>
          <a:chExt cx="0" cy="0"/>
        </a:xfrm>
      </p:grpSpPr>
      <p:pic>
        <p:nvPicPr>
          <p:cNvPr id="5" name="Рисунок 4" descr="Изображение выглядит как человек, сидит, внутренний, стол&#10;&#10;Автоматически созданное описание"/>
          <p:cNvPicPr>
            <a:picLocks noChangeAspect="1"/>
          </p:cNvPicPr>
          <p:nvPr/>
        </p:nvPicPr>
        <p:blipFill rotWithShape="1">
          <a:blip r:embed="rId1" r:link="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145" t="7174" r="2834" b="16304"/>
          <a:stretch>
            <a:fillRect/>
          </a:stretch>
        </p:blipFill>
        <p:spPr>
          <a:xfrm>
            <a:off x="6096000" y="0"/>
            <a:ext cx="6095999" cy="6858000"/>
          </a:xfrm>
          <a:prstGeom prst="rect">
            <a:avLst/>
          </a:prstGeom>
        </p:spPr>
      </p:pic>
      <p:pic>
        <p:nvPicPr>
          <p:cNvPr id="16" name="Рисунок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5" y="-2541908"/>
            <a:ext cx="5483077" cy="5400000"/>
          </a:xfrm>
          <a:prstGeom prst="rect">
            <a:avLst/>
          </a:prstGeom>
        </p:spPr>
      </p:pic>
      <p:sp>
        <p:nvSpPr>
          <p:cNvPr id="19" name="TextBox 18"/>
          <p:cNvSpPr txBox="1"/>
          <p:nvPr/>
        </p:nvSpPr>
        <p:spPr>
          <a:xfrm>
            <a:off x="596019" y="4137849"/>
            <a:ext cx="8499475" cy="1421928"/>
          </a:xfrm>
          <a:prstGeom prst="rect">
            <a:avLst/>
          </a:prstGeom>
          <a:noFill/>
        </p:spPr>
        <p:txBody>
          <a:bodyPr wrap="square" lIns="0" rtlCol="0">
            <a:spAutoFit/>
          </a:bodyPr>
          <a:lstStyle/>
          <a:p>
            <a:pPr>
              <a:lnSpc>
                <a:spcPct val="90000"/>
              </a:lnSpc>
            </a:pPr>
            <a:r>
              <a:rPr lang="en-US" sz="4800" dirty="0">
                <a:solidFill>
                  <a:schemeClr val="bg1"/>
                </a:solidFill>
                <a:latin typeface="Croc" panose="020B0502020203020203" pitchFamily="34" charset="0"/>
              </a:rPr>
              <a:t>PART </a:t>
            </a:r>
            <a:r>
              <a:rPr lang="ru-RU" sz="4800" dirty="0">
                <a:solidFill>
                  <a:schemeClr val="bg1"/>
                </a:solidFill>
                <a:latin typeface="Croc" panose="020B0502020203020203" pitchFamily="34" charset="0"/>
              </a:rPr>
              <a:t>2</a:t>
            </a:r>
            <a:r>
              <a:rPr lang="en-US" sz="4800" dirty="0">
                <a:solidFill>
                  <a:schemeClr val="bg1"/>
                </a:solidFill>
                <a:latin typeface="Croc" panose="020B0502020203020203" pitchFamily="34" charset="0"/>
              </a:rPr>
              <a:t> </a:t>
            </a:r>
            <a:endParaRPr lang="en-US" sz="4800" dirty="0">
              <a:solidFill>
                <a:schemeClr val="bg1"/>
              </a:solidFill>
              <a:latin typeface="Croc" panose="020B0502020203020203" pitchFamily="34" charset="0"/>
            </a:endParaRPr>
          </a:p>
          <a:p>
            <a:pPr>
              <a:lnSpc>
                <a:spcPct val="90000"/>
              </a:lnSpc>
            </a:pPr>
            <a:r>
              <a:rPr lang="ru-RU" sz="4800" dirty="0">
                <a:solidFill>
                  <a:schemeClr val="bg1"/>
                </a:solidFill>
                <a:latin typeface="Croc" panose="020B0502020203020203" pitchFamily="34" charset="0"/>
                <a:sym typeface="Arial" panose="020B0604020202020204"/>
              </a:rPr>
              <a:t>Аналитика Данных</a:t>
            </a:r>
            <a:endParaRPr lang="ru-RU" sz="4800" dirty="0">
              <a:solidFill>
                <a:schemeClr val="bg1"/>
              </a:solidFill>
              <a:latin typeface="Croc" panose="020B0502020203020203" pitchFamily="34" charset="0"/>
            </a:endParaRPr>
          </a:p>
        </p:txBody>
      </p:sp>
    </p:spTree>
  </p:cSld>
  <p:clrMapOvr>
    <a:masterClrMapping/>
  </p:clrMapOvr>
</p:sld>
</file>

<file path=ppt/tags/tag1.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F26E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40A19"/>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7013</Words>
  <Application>WPS Presentation</Application>
  <PresentationFormat>Широкоэкранный</PresentationFormat>
  <Paragraphs>534</Paragraphs>
  <Slides>30</Slides>
  <Notes>29</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58" baseType="lpstr">
      <vt:lpstr>Arial</vt:lpstr>
      <vt:lpstr>SimSun</vt:lpstr>
      <vt:lpstr>Wingdings</vt:lpstr>
      <vt:lpstr>Croc</vt:lpstr>
      <vt:lpstr>Yu Gothic UI</vt:lpstr>
      <vt:lpstr>Arial</vt:lpstr>
      <vt:lpstr>Montserrat</vt:lpstr>
      <vt:lpstr>Segoe Print</vt:lpstr>
      <vt:lpstr>Calibri</vt:lpstr>
      <vt:lpstr>Times New Roman</vt:lpstr>
      <vt:lpstr>Croc</vt:lpstr>
      <vt:lpstr>Croc Light</vt:lpstr>
      <vt:lpstr>Circe Light</vt:lpstr>
      <vt:lpstr>inherit</vt:lpstr>
      <vt:lpstr>Microsoft YaHei</vt:lpstr>
      <vt:lpstr>Arial Unicode MS</vt:lpstr>
      <vt:lpstr>William Text Pro</vt:lpstr>
      <vt:lpstr>var(--suisse-intl)</vt:lpstr>
      <vt:lpstr>Montserrat SemiBold</vt:lpstr>
      <vt:lpstr>Verdana</vt:lpstr>
      <vt:lpstr>Merriweather</vt:lpstr>
      <vt:lpstr>Fira Sans</vt:lpstr>
      <vt:lpstr>-apple-system</vt:lpstr>
      <vt:lpstr>Roboto</vt:lpstr>
      <vt:lpstr>var(--header-font)</vt:lpstr>
      <vt:lpstr>Yu Gothic UI Semilight</vt:lpstr>
      <vt:lpstr>Тема Office</vt:lpstr>
      <vt:lpstr>TCLayout.ActiveDocument.1</vt:lpstr>
      <vt:lpstr>PowerPoint 演示文稿</vt:lpstr>
      <vt:lpstr>План занятия</vt:lpstr>
      <vt:lpstr>Знакомство </vt:lpstr>
      <vt:lpstr>МЕСТО УЧЕБНОЙ ДИСЦИПЛИНЫ</vt:lpstr>
      <vt:lpstr>ТРЕБОВАНИЯ К УРОВНЮ ОСВОЕНИЯ СОДЕРЖАНИЯ ДИСЦИПЛИНЫ </vt:lpstr>
      <vt:lpstr>ТЕМАТИЧЕСКИЙ ПЛАН ДИСЦИПЛИНЫ </vt:lpstr>
      <vt:lpstr>ПРИНЦИП ФОРМИРОВАНИЯ ИТОГОВОЙ ОЦЕНКИ </vt:lpstr>
      <vt:lpstr>ВЗАИМОДЕЙСТВИЕ В РАМКАХ КУРСА</vt:lpstr>
      <vt:lpstr>PowerPoint 演示文稿</vt:lpstr>
      <vt:lpstr>Чем занимаются аналитики данных?</vt:lpstr>
      <vt:lpstr>PowerPoint 演示文稿</vt:lpstr>
      <vt:lpstr>«DA или DS вот в чем вопрос…»</vt:lpstr>
      <vt:lpstr>Задачи DA</vt:lpstr>
      <vt:lpstr>Summary Универсального солдата</vt:lpstr>
      <vt:lpstr>Что ждет работодатель или DA ближайшего будущего</vt:lpstr>
      <vt:lpstr>PowerPoint 演示文稿</vt:lpstr>
      <vt:lpstr>ML</vt:lpstr>
      <vt:lpstr>PowerPoint 演示文稿</vt:lpstr>
      <vt:lpstr>Три кита ML</vt:lpstr>
      <vt:lpstr>Самое известное заблуждение</vt:lpstr>
      <vt:lpstr>Карта ML</vt:lpstr>
      <vt:lpstr>Ансамбли</vt:lpstr>
      <vt:lpstr>Метрика точности</vt:lpstr>
      <vt:lpstr>PowerPoint 演示文稿</vt:lpstr>
      <vt:lpstr>Немного истории</vt:lpstr>
      <vt:lpstr>Философия питона</vt:lpstr>
      <vt:lpstr>Не только аналитика. Основные направления использования</vt:lpstr>
      <vt:lpstr>Хорошие книги</vt:lpstr>
      <vt:lpstr>PowerPoint 演示文稿</vt:lpstr>
      <vt:lpstr>CALL TO ACTION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Akazhanov Timur</dc:creator>
  <cp:lastModifiedBy>daniil.vorobev</cp:lastModifiedBy>
  <cp:revision>125</cp:revision>
  <dcterms:created xsi:type="dcterms:W3CDTF">2021-02-18T09:00:00Z</dcterms:created>
  <dcterms:modified xsi:type="dcterms:W3CDTF">2023-11-01T13:42:23Z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EEB715C3CCAF4571A904F686A388CBEE_12</vt:lpwstr>
  </property>
  <property fmtid="{D5CDD505-2E9C-101B-9397-08002B2CF9AE}" pid="3" name="KSOProductBuildVer">
    <vt:lpwstr>1049-12.2.0.13266</vt:lpwstr>
  </property>
</Properties>
</file>